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305" r:id="rId6"/>
    <p:sldId id="260" r:id="rId7"/>
    <p:sldId id="261" r:id="rId8"/>
    <p:sldId id="301" r:id="rId9"/>
    <p:sldId id="295" r:id="rId10"/>
    <p:sldId id="296" r:id="rId11"/>
    <p:sldId id="297" r:id="rId12"/>
    <p:sldId id="298" r:id="rId13"/>
    <p:sldId id="299" r:id="rId14"/>
    <p:sldId id="302" r:id="rId15"/>
    <p:sldId id="263" r:id="rId16"/>
    <p:sldId id="278" r:id="rId17"/>
    <p:sldId id="279" r:id="rId18"/>
    <p:sldId id="280" r:id="rId19"/>
    <p:sldId id="281" r:id="rId20"/>
    <p:sldId id="267" r:id="rId21"/>
    <p:sldId id="268" r:id="rId22"/>
    <p:sldId id="269" r:id="rId23"/>
    <p:sldId id="264" r:id="rId24"/>
    <p:sldId id="271" r:id="rId25"/>
    <p:sldId id="282" r:id="rId26"/>
    <p:sldId id="300" r:id="rId27"/>
    <p:sldId id="265" r:id="rId28"/>
    <p:sldId id="272" r:id="rId29"/>
    <p:sldId id="283" r:id="rId30"/>
    <p:sldId id="284" r:id="rId31"/>
    <p:sldId id="266" r:id="rId32"/>
    <p:sldId id="285" r:id="rId33"/>
    <p:sldId id="303" r:id="rId34"/>
    <p:sldId id="274" r:id="rId35"/>
    <p:sldId id="275" r:id="rId36"/>
    <p:sldId id="304" r:id="rId37"/>
    <p:sldId id="276" r:id="rId38"/>
    <p:sldId id="286" r:id="rId39"/>
    <p:sldId id="287" r:id="rId40"/>
    <p:sldId id="288" r:id="rId41"/>
    <p:sldId id="290" r:id="rId42"/>
    <p:sldId id="291" r:id="rId43"/>
    <p:sldId id="292" r:id="rId44"/>
    <p:sldId id="289" r:id="rId45"/>
    <p:sldId id="270" r:id="rId46"/>
    <p:sldId id="27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/>
    <p:restoredTop sz="94689"/>
  </p:normalViewPr>
  <p:slideViewPr>
    <p:cSldViewPr snapToGrid="0" snapToObjects="1">
      <p:cViewPr varScale="1">
        <p:scale>
          <a:sx n="155" d="100"/>
          <a:sy n="155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8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0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7712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41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97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37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66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2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1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94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50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5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1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70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4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59E9E-C85C-6B42-AD3B-B3E0CB33BAE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18EC2-B427-E04F-A575-373043F15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1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martingrandjean.ch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lse.ac.uk/businessreview/2016/07/15/network-science-shows-london-is-at-the-heart-of-the-worlds-corporate-elit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5686164_Introducing_Open_Collaboration_in_the_Public_Sector_The_Case_of_Social_Coding_on_Githu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ata.gov.my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rep00196/figures/1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cxZSmzPw8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fb.com/how-strong-and-weak-ties-help-you-find-a-job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.vlib.us/web/worldwideweb3d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stebanmoro.org/2012/11/preferential-attachment-be-firs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2978321_Norwegian_Twittersphere_Dynamics_and_Structur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ocs/operations-manual/current/installation/" TargetMode="External"/><Relationship Id="rId2" Type="http://schemas.openxmlformats.org/officeDocument/2006/relationships/hyperlink" Target="https://neo4j.com/downloa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hyperlink" Target="https://www.youtube.com/channel/UCvze3hU6OZBkB1vkhH2lH9Q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ocs/developer-manual/current/cypher/" TargetMode="External"/><Relationship Id="rId2" Type="http://schemas.openxmlformats.org/officeDocument/2006/relationships/hyperlink" Target="https://neo4j.com/developer/cypher-query-languag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sandbox-v2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" TargetMode="External"/><Relationship Id="rId2" Type="http://schemas.openxmlformats.org/officeDocument/2006/relationships/hyperlink" Target="https://gephi.org/users/requireme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39DC-9CA9-CE46-8D28-90B2CA0FD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Star</a:t>
            </a:r>
            <a:br>
              <a:rPr lang="en-US" dirty="0"/>
            </a:br>
            <a:r>
              <a:rPr lang="en-US" dirty="0"/>
              <a:t>Graph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3BA11-953F-614E-ADF1-3FC5B3268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Trainer: Tan Yee Sern</a:t>
            </a:r>
          </a:p>
        </p:txBody>
      </p:sp>
    </p:spTree>
    <p:extLst>
      <p:ext uri="{BB962C8B-B14F-4D97-AF65-F5344CB8AC3E}">
        <p14:creationId xmlns:p14="http://schemas.microsoft.com/office/powerpoint/2010/main" val="193790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D72878-EC24-0840-B53B-13BC2A14F793}"/>
              </a:ext>
            </a:extLst>
          </p:cNvPr>
          <p:cNvSpPr txBox="1"/>
          <p:nvPr/>
        </p:nvSpPr>
        <p:spPr>
          <a:xfrm>
            <a:off x="508000" y="117688"/>
            <a:ext cx="3698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Global Flight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F2862-0E47-554F-8C4B-FC9E69F47259}"/>
              </a:ext>
            </a:extLst>
          </p:cNvPr>
          <p:cNvSpPr txBox="1"/>
          <p:nvPr/>
        </p:nvSpPr>
        <p:spPr>
          <a:xfrm>
            <a:off x="0" y="6084079"/>
            <a:ext cx="2955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www.martingrandjean.ch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DBFA2-F0AF-5D43-A2D6-EE737F48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849" y="640908"/>
            <a:ext cx="9134253" cy="6089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1DC575-A636-194E-8209-A05A41DA85C1}"/>
              </a:ext>
            </a:extLst>
          </p:cNvPr>
          <p:cNvSpPr txBox="1"/>
          <p:nvPr/>
        </p:nvSpPr>
        <p:spPr>
          <a:xfrm>
            <a:off x="0" y="1834708"/>
            <a:ext cx="2578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(Locations are only approximate as they are subject to the layout of node sizes)</a:t>
            </a:r>
          </a:p>
        </p:txBody>
      </p:sp>
    </p:spTree>
    <p:extLst>
      <p:ext uri="{BB962C8B-B14F-4D97-AF65-F5344CB8AC3E}">
        <p14:creationId xmlns:p14="http://schemas.microsoft.com/office/powerpoint/2010/main" val="302502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B7644-9697-6449-A660-664E87DE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950" y="660075"/>
            <a:ext cx="7471508" cy="607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092A8-392F-CF48-8678-12E5AB2C6BE2}"/>
              </a:ext>
            </a:extLst>
          </p:cNvPr>
          <p:cNvSpPr txBox="1"/>
          <p:nvPr/>
        </p:nvSpPr>
        <p:spPr>
          <a:xfrm>
            <a:off x="208343" y="136855"/>
            <a:ext cx="927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Global Network of Corporate Interlocks (based on cities)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4DD0F-AE32-1345-A4D5-49409849CC32}"/>
              </a:ext>
            </a:extLst>
          </p:cNvPr>
          <p:cNvSpPr txBox="1"/>
          <p:nvPr/>
        </p:nvSpPr>
        <p:spPr>
          <a:xfrm>
            <a:off x="208343" y="4145352"/>
            <a:ext cx="25117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London School of Economics blog</a:t>
            </a:r>
          </a:p>
          <a:p>
            <a:r>
              <a:rPr lang="en-US" dirty="0">
                <a:hlinkClick r:id="rId3"/>
              </a:rPr>
              <a:t>http://blogs.lse.ac.uk/businessreview/2016/07/15/network-science-shows-london-is-at-the-heart-of-the-worlds-corporate-elite/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4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6CB78-6F94-0A41-BF32-BBC593270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189" y="1097854"/>
            <a:ext cx="6524800" cy="5233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5C3E2F-1D53-DD4F-87C2-0A48F4AA84D1}"/>
              </a:ext>
            </a:extLst>
          </p:cNvPr>
          <p:cNvSpPr txBox="1"/>
          <p:nvPr/>
        </p:nvSpPr>
        <p:spPr>
          <a:xfrm>
            <a:off x="419825" y="320266"/>
            <a:ext cx="10298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Collaboration Network among Government </a:t>
            </a:r>
            <a:r>
              <a:rPr lang="en-US" sz="2800" dirty="0" err="1"/>
              <a:t>Github</a:t>
            </a:r>
            <a:r>
              <a:rPr lang="en-US" sz="2800" dirty="0"/>
              <a:t>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E1D92-FCEA-9B44-95C2-E5820D0E6BED}"/>
              </a:ext>
            </a:extLst>
          </p:cNvPr>
          <p:cNvSpPr txBox="1"/>
          <p:nvPr/>
        </p:nvSpPr>
        <p:spPr>
          <a:xfrm>
            <a:off x="419825" y="4577202"/>
            <a:ext cx="3487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ResearchGate</a:t>
            </a:r>
            <a:endParaRPr lang="en-US" dirty="0"/>
          </a:p>
          <a:p>
            <a:r>
              <a:rPr lang="en-US" dirty="0">
                <a:hlinkClick r:id="rId3"/>
              </a:rPr>
              <a:t>https://www.researchgate.net/publication/265686164_Introducing_Open_Collaboration_in_the_Public_Sector_The_Case_of_Social_Coding_on_Github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ECA6C-FE88-E441-9B59-CAE177F2E19A}"/>
              </a:ext>
            </a:extLst>
          </p:cNvPr>
          <p:cNvSpPr txBox="1"/>
          <p:nvPr/>
        </p:nvSpPr>
        <p:spPr>
          <a:xfrm>
            <a:off x="419825" y="1097854"/>
            <a:ext cx="2619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Malaysia:</a:t>
            </a:r>
          </a:p>
          <a:p>
            <a:r>
              <a:rPr lang="en-US" dirty="0">
                <a:hlinkClick r:id="rId4"/>
              </a:rPr>
              <a:t>www.data.gov.my</a:t>
            </a:r>
            <a:br>
              <a:rPr lang="en-US" dirty="0"/>
            </a:br>
            <a:r>
              <a:rPr lang="en-US" dirty="0"/>
              <a:t>is a public site for open</a:t>
            </a:r>
            <a:br>
              <a:rPr lang="en-US" dirty="0"/>
            </a:br>
            <a:r>
              <a:rPr lang="en-US" dirty="0"/>
              <a:t>government data</a:t>
            </a:r>
          </a:p>
        </p:txBody>
      </p:sp>
    </p:spTree>
    <p:extLst>
      <p:ext uri="{BB962C8B-B14F-4D97-AF65-F5344CB8AC3E}">
        <p14:creationId xmlns:p14="http://schemas.microsoft.com/office/powerpoint/2010/main" val="92283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7AEF8-D6C7-B542-902F-7CB3D40E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2" y="1104302"/>
            <a:ext cx="6202017" cy="533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BB56E-70E5-3B48-9485-3A2BD63826EE}"/>
              </a:ext>
            </a:extLst>
          </p:cNvPr>
          <p:cNvSpPr txBox="1"/>
          <p:nvPr/>
        </p:nvSpPr>
        <p:spPr>
          <a:xfrm>
            <a:off x="7846829" y="5520000"/>
            <a:ext cx="4189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Nature Scientific Reports</a:t>
            </a:r>
          </a:p>
          <a:p>
            <a:r>
              <a:rPr lang="en-US" dirty="0">
                <a:hlinkClick r:id="rId3"/>
              </a:rPr>
              <a:t>https://www.nature.com/articles/srep00196/figures/1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D9618-4612-C94A-8441-8F3CF2021252}"/>
              </a:ext>
            </a:extLst>
          </p:cNvPr>
          <p:cNvSpPr txBox="1"/>
          <p:nvPr/>
        </p:nvSpPr>
        <p:spPr>
          <a:xfrm>
            <a:off x="251637" y="581082"/>
            <a:ext cx="5406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Flavor Network and Food Pairing</a:t>
            </a:r>
          </a:p>
        </p:txBody>
      </p:sp>
    </p:spTree>
    <p:extLst>
      <p:ext uri="{BB962C8B-B14F-4D97-AF65-F5344CB8AC3E}">
        <p14:creationId xmlns:p14="http://schemas.microsoft.com/office/powerpoint/2010/main" val="45749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A944-32B3-4745-B0F2-8A063EB9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Analytics</a:t>
            </a:r>
          </a:p>
        </p:txBody>
      </p:sp>
    </p:spTree>
    <p:extLst>
      <p:ext uri="{BB962C8B-B14F-4D97-AF65-F5344CB8AC3E}">
        <p14:creationId xmlns:p14="http://schemas.microsoft.com/office/powerpoint/2010/main" val="100012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F819-021A-1A4F-A0A1-F251881A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Vertices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FB22B-68E7-CF45-9714-97C8D21E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912937"/>
          </a:xfrm>
        </p:spPr>
        <p:txBody>
          <a:bodyPr/>
          <a:lstStyle/>
          <a:p>
            <a:r>
              <a:rPr lang="en-US" dirty="0"/>
              <a:t>The degree of a vertex in a graph is the number of adjacent vertices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F73F4A-D836-194C-9ECC-77E4F155B5AB}"/>
              </a:ext>
            </a:extLst>
          </p:cNvPr>
          <p:cNvGrpSpPr/>
          <p:nvPr/>
        </p:nvGrpSpPr>
        <p:grpSpPr>
          <a:xfrm>
            <a:off x="7762516" y="3109109"/>
            <a:ext cx="3832549" cy="3021033"/>
            <a:chOff x="7675430" y="3291989"/>
            <a:chExt cx="3832549" cy="30210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E39EE5-1D86-3B4E-BEB9-F0EC6942B22D}"/>
                </a:ext>
              </a:extLst>
            </p:cNvPr>
            <p:cNvCxnSpPr>
              <a:cxnSpLocks/>
            </p:cNvCxnSpPr>
            <p:nvPr/>
          </p:nvCxnSpPr>
          <p:spPr>
            <a:xfrm>
              <a:off x="9571028" y="3737403"/>
              <a:ext cx="3905" cy="1491696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3045A6F-6B1A-EA4F-839F-71DF37157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5423" y="5229098"/>
              <a:ext cx="1455605" cy="73437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1335D2-1DEC-6A45-AF60-00B5093D6C55}"/>
                </a:ext>
              </a:extLst>
            </p:cNvPr>
            <p:cNvCxnSpPr>
              <a:cxnSpLocks/>
            </p:cNvCxnSpPr>
            <p:nvPr/>
          </p:nvCxnSpPr>
          <p:spPr>
            <a:xfrm>
              <a:off x="9574933" y="5229099"/>
              <a:ext cx="1455606" cy="74192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C456ED0B-9138-BA42-8036-A03E589D437C}"/>
                </a:ext>
              </a:extLst>
            </p:cNvPr>
            <p:cNvSpPr/>
            <p:nvPr/>
          </p:nvSpPr>
          <p:spPr>
            <a:xfrm>
              <a:off x="8115423" y="3737405"/>
              <a:ext cx="2919021" cy="2233619"/>
            </a:xfrm>
            <a:prstGeom prst="triangle">
              <a:avLst/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206D79-9913-3948-87E3-06DFF71A6563}"/>
                </a:ext>
              </a:extLst>
            </p:cNvPr>
            <p:cNvCxnSpPr/>
            <p:nvPr/>
          </p:nvCxnSpPr>
          <p:spPr>
            <a:xfrm>
              <a:off x="9574933" y="3737404"/>
              <a:ext cx="145560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A31B24A-B3AE-3F44-B6ED-0F044AABD27D}"/>
                </a:ext>
              </a:extLst>
            </p:cNvPr>
            <p:cNvSpPr/>
            <p:nvPr/>
          </p:nvSpPr>
          <p:spPr>
            <a:xfrm>
              <a:off x="9448933" y="361140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7F96AE-3F5C-2042-8DD8-9DFD0FA845DC}"/>
                </a:ext>
              </a:extLst>
            </p:cNvPr>
            <p:cNvSpPr/>
            <p:nvPr/>
          </p:nvSpPr>
          <p:spPr>
            <a:xfrm>
              <a:off x="9448933" y="510310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76E6B5-538A-004F-A6E4-2D176AD16115}"/>
                </a:ext>
              </a:extLst>
            </p:cNvPr>
            <p:cNvSpPr/>
            <p:nvPr/>
          </p:nvSpPr>
          <p:spPr>
            <a:xfrm>
              <a:off x="7993328" y="5837467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DDF5839-525D-7147-8399-29B3B0F3A16D}"/>
                </a:ext>
              </a:extLst>
            </p:cNvPr>
            <p:cNvSpPr/>
            <p:nvPr/>
          </p:nvSpPr>
          <p:spPr>
            <a:xfrm>
              <a:off x="10908444" y="584502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6C4FEA-DDA9-004A-9483-C733D70D6AAC}"/>
                </a:ext>
              </a:extLst>
            </p:cNvPr>
            <p:cNvSpPr/>
            <p:nvPr/>
          </p:nvSpPr>
          <p:spPr>
            <a:xfrm>
              <a:off x="10904539" y="361140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BCDF63-8CE2-8046-BBB8-469F27D96499}"/>
                </a:ext>
              </a:extLst>
            </p:cNvPr>
            <p:cNvSpPr txBox="1"/>
            <p:nvPr/>
          </p:nvSpPr>
          <p:spPr>
            <a:xfrm>
              <a:off x="9381713" y="32919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3F038E-6A2B-5E49-BF9A-70A87DDAF95D}"/>
                </a:ext>
              </a:extLst>
            </p:cNvPr>
            <p:cNvSpPr txBox="1"/>
            <p:nvPr/>
          </p:nvSpPr>
          <p:spPr>
            <a:xfrm>
              <a:off x="10873238" y="32919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45F542-FDFE-614F-AFC9-17CD415B11DB}"/>
                </a:ext>
              </a:extLst>
            </p:cNvPr>
            <p:cNvSpPr txBox="1"/>
            <p:nvPr/>
          </p:nvSpPr>
          <p:spPr>
            <a:xfrm>
              <a:off x="9389807" y="528942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F1CC32-4E56-3B45-944C-3CC9B1E17DC9}"/>
                </a:ext>
              </a:extLst>
            </p:cNvPr>
            <p:cNvSpPr txBox="1"/>
            <p:nvPr/>
          </p:nvSpPr>
          <p:spPr>
            <a:xfrm>
              <a:off x="11129349" y="572769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D1EE3C-2311-4042-A37B-E084C33EC6F4}"/>
                </a:ext>
              </a:extLst>
            </p:cNvPr>
            <p:cNvSpPr txBox="1"/>
            <p:nvPr/>
          </p:nvSpPr>
          <p:spPr>
            <a:xfrm>
              <a:off x="7675430" y="572013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F92262-E2C8-BE44-B1EE-FF3628BD6803}"/>
                </a:ext>
              </a:extLst>
            </p:cNvPr>
            <p:cNvSpPr txBox="1"/>
            <p:nvPr/>
          </p:nvSpPr>
          <p:spPr>
            <a:xfrm>
              <a:off x="8410085" y="4685017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0EA8AC-1181-4145-94D3-25EC171F5EF2}"/>
                </a:ext>
              </a:extLst>
            </p:cNvPr>
            <p:cNvSpPr txBox="1"/>
            <p:nvPr/>
          </p:nvSpPr>
          <p:spPr>
            <a:xfrm>
              <a:off x="9422754" y="594369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90B060-35AB-C943-96A3-3603BFC3BDB3}"/>
                </a:ext>
              </a:extLst>
            </p:cNvPr>
            <p:cNvSpPr txBox="1"/>
            <p:nvPr/>
          </p:nvSpPr>
          <p:spPr>
            <a:xfrm>
              <a:off x="10031355" y="5187852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39E2DB-B77F-164E-A8F7-BE56A3F7400F}"/>
                </a:ext>
              </a:extLst>
            </p:cNvPr>
            <p:cNvSpPr txBox="1"/>
            <p:nvPr/>
          </p:nvSpPr>
          <p:spPr>
            <a:xfrm>
              <a:off x="8680075" y="517699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02292C-066D-4A43-AC09-D2359A5745B7}"/>
                </a:ext>
              </a:extLst>
            </p:cNvPr>
            <p:cNvSpPr txBox="1"/>
            <p:nvPr/>
          </p:nvSpPr>
          <p:spPr>
            <a:xfrm>
              <a:off x="9227379" y="445798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F578C1-7912-E841-B90D-6A0868E7B7A6}"/>
                </a:ext>
              </a:extLst>
            </p:cNvPr>
            <p:cNvSpPr txBox="1"/>
            <p:nvPr/>
          </p:nvSpPr>
          <p:spPr>
            <a:xfrm>
              <a:off x="10366232" y="4702435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2AEAFB-D048-0A45-BF6A-7E5F32137418}"/>
                </a:ext>
              </a:extLst>
            </p:cNvPr>
            <p:cNvSpPr txBox="1"/>
            <p:nvPr/>
          </p:nvSpPr>
          <p:spPr>
            <a:xfrm>
              <a:off x="10174497" y="3689777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7</a:t>
              </a:r>
            </a:p>
          </p:txBody>
        </p: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074CB40-2B7E-D54F-9F3F-71E8C5CD1156}"/>
              </a:ext>
            </a:extLst>
          </p:cNvPr>
          <p:cNvSpPr txBox="1">
            <a:spLocks/>
          </p:cNvSpPr>
          <p:nvPr/>
        </p:nvSpPr>
        <p:spPr>
          <a:xfrm>
            <a:off x="700307" y="3428524"/>
            <a:ext cx="9613861" cy="3014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degree of v</a:t>
            </a:r>
            <a:r>
              <a:rPr lang="en-US" baseline="-25000" dirty="0"/>
              <a:t>1</a:t>
            </a:r>
            <a:r>
              <a:rPr lang="en-US" dirty="0"/>
              <a:t> here is 4</a:t>
            </a:r>
          </a:p>
          <a:p>
            <a:pPr lvl="1"/>
            <a:r>
              <a:rPr lang="en-US" dirty="0"/>
              <a:t>It is adjacent to v</a:t>
            </a:r>
            <a:r>
              <a:rPr lang="en-US" baseline="-25000" dirty="0"/>
              <a:t>2</a:t>
            </a:r>
            <a:r>
              <a:rPr lang="en-US" dirty="0"/>
              <a:t>, 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4</a:t>
            </a:r>
            <a:r>
              <a:rPr lang="en-US" dirty="0"/>
              <a:t>, v</a:t>
            </a:r>
            <a:r>
              <a:rPr lang="en-US" baseline="-25000" dirty="0"/>
              <a:t>5</a:t>
            </a:r>
            <a:endParaRPr lang="en-US" dirty="0"/>
          </a:p>
          <a:p>
            <a:r>
              <a:rPr lang="en-US" dirty="0"/>
              <a:t>The degree of v</a:t>
            </a:r>
            <a:r>
              <a:rPr lang="en-US" baseline="-25000" dirty="0"/>
              <a:t>2 </a:t>
            </a:r>
            <a:r>
              <a:rPr lang="en-US" dirty="0"/>
              <a:t>here is 3</a:t>
            </a:r>
          </a:p>
          <a:p>
            <a:pPr lvl="1"/>
            <a:r>
              <a:rPr lang="en-US" dirty="0"/>
              <a:t>It is adjacent to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4</a:t>
            </a:r>
          </a:p>
          <a:p>
            <a:r>
              <a:rPr lang="en-US" dirty="0"/>
              <a:t>The degree of v</a:t>
            </a:r>
            <a:r>
              <a:rPr lang="en-US" baseline="-25000" dirty="0"/>
              <a:t>5 </a:t>
            </a:r>
            <a:r>
              <a:rPr lang="en-US" dirty="0"/>
              <a:t>here is 1</a:t>
            </a:r>
          </a:p>
          <a:p>
            <a:pPr lvl="1"/>
            <a:r>
              <a:rPr lang="en-US" dirty="0"/>
              <a:t>It is adjacent to v</a:t>
            </a:r>
            <a:r>
              <a:rPr lang="en-US" baseline="-25000" dirty="0"/>
              <a:t>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D09F-C973-DB49-9943-6D21B6529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Vertices: Directed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41BDC-AD13-FB46-87D2-6179675A4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181390"/>
          </a:xfrm>
        </p:spPr>
        <p:txBody>
          <a:bodyPr/>
          <a:lstStyle/>
          <a:p>
            <a:r>
              <a:rPr lang="en-US" dirty="0"/>
              <a:t>The degree in directed graphs can be divided into:</a:t>
            </a:r>
          </a:p>
          <a:p>
            <a:pPr lvl="1"/>
            <a:r>
              <a:rPr lang="en-US" dirty="0"/>
              <a:t>In-degree: The number of edges pointing into a vertex</a:t>
            </a:r>
          </a:p>
          <a:p>
            <a:pPr lvl="1"/>
            <a:r>
              <a:rPr lang="en-US" dirty="0"/>
              <a:t>Out-degree: The number of edges pointing out from a vertex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20A822-3059-6E49-A383-566FF8C27571}"/>
              </a:ext>
            </a:extLst>
          </p:cNvPr>
          <p:cNvSpPr txBox="1">
            <a:spLocks/>
          </p:cNvSpPr>
          <p:nvPr/>
        </p:nvSpPr>
        <p:spPr>
          <a:xfrm>
            <a:off x="680321" y="3630095"/>
            <a:ext cx="9613861" cy="218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in-degree of v</a:t>
            </a:r>
            <a:r>
              <a:rPr lang="en-US" baseline="-25000" dirty="0"/>
              <a:t>2</a:t>
            </a:r>
            <a:r>
              <a:rPr lang="en-US" dirty="0"/>
              <a:t> here is 3</a:t>
            </a:r>
          </a:p>
          <a:p>
            <a:pPr lvl="1"/>
            <a:r>
              <a:rPr lang="en-US" dirty="0"/>
              <a:t>It is incident to incoming edges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3</a:t>
            </a:r>
            <a:r>
              <a:rPr lang="en-US" dirty="0"/>
              <a:t>, e</a:t>
            </a:r>
            <a:r>
              <a:rPr lang="en-US" baseline="-25000" dirty="0"/>
              <a:t>4</a:t>
            </a:r>
            <a:endParaRPr lang="en-US" dirty="0"/>
          </a:p>
          <a:p>
            <a:r>
              <a:rPr lang="en-US" dirty="0"/>
              <a:t>The out-degree of v</a:t>
            </a:r>
            <a:r>
              <a:rPr lang="en-US" baseline="-25000" dirty="0"/>
              <a:t>2</a:t>
            </a:r>
            <a:r>
              <a:rPr lang="en-US" dirty="0"/>
              <a:t> here is 1</a:t>
            </a:r>
          </a:p>
          <a:p>
            <a:pPr lvl="1"/>
            <a:r>
              <a:rPr lang="en-US" dirty="0"/>
              <a:t>It is incident to outgoing edges e</a:t>
            </a:r>
            <a:r>
              <a:rPr lang="en-US" baseline="-25000" dirty="0"/>
              <a:t>2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199868-E903-E74D-91FF-7BD25A08C4DD}"/>
              </a:ext>
            </a:extLst>
          </p:cNvPr>
          <p:cNvGrpSpPr/>
          <p:nvPr/>
        </p:nvGrpSpPr>
        <p:grpSpPr>
          <a:xfrm>
            <a:off x="8316786" y="4136531"/>
            <a:ext cx="3025280" cy="2042990"/>
            <a:chOff x="8316786" y="4136531"/>
            <a:chExt cx="3025280" cy="204299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CFEDA2-2D19-5A44-9417-DBB182CA7C1E}"/>
                </a:ext>
              </a:extLst>
            </p:cNvPr>
            <p:cNvSpPr/>
            <p:nvPr/>
          </p:nvSpPr>
          <p:spPr>
            <a:xfrm>
              <a:off x="10782623" y="4412592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619EDC-111C-D64B-B13B-C8630C9B004D}"/>
                </a:ext>
              </a:extLst>
            </p:cNvPr>
            <p:cNvSpPr/>
            <p:nvPr/>
          </p:nvSpPr>
          <p:spPr>
            <a:xfrm>
              <a:off x="9934254" y="507008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9F7FD1-975B-9741-95D3-0E508EC981D6}"/>
                </a:ext>
              </a:extLst>
            </p:cNvPr>
            <p:cNvSpPr/>
            <p:nvPr/>
          </p:nvSpPr>
          <p:spPr>
            <a:xfrm>
              <a:off x="8675143" y="507008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0CF9834-50E5-8249-A962-46CCBD8DDFC2}"/>
                </a:ext>
              </a:extLst>
            </p:cNvPr>
            <p:cNvSpPr/>
            <p:nvPr/>
          </p:nvSpPr>
          <p:spPr>
            <a:xfrm>
              <a:off x="10782623" y="568418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632E96-0CB2-5C46-BB31-3742EF44EEBC}"/>
                </a:ext>
              </a:extLst>
            </p:cNvPr>
            <p:cNvCxnSpPr>
              <a:stCxn id="24" idx="6"/>
              <a:endCxn id="23" idx="2"/>
            </p:cNvCxnSpPr>
            <p:nvPr/>
          </p:nvCxnSpPr>
          <p:spPr>
            <a:xfrm>
              <a:off x="8927143" y="5196089"/>
              <a:ext cx="1007111" cy="0"/>
            </a:xfrm>
            <a:prstGeom prst="straightConnector1">
              <a:avLst/>
            </a:prstGeom>
            <a:ln w="6350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14B265C-320C-BB49-896C-DEAC6AA43CDE}"/>
                </a:ext>
              </a:extLst>
            </p:cNvPr>
            <p:cNvCxnSpPr>
              <a:stCxn id="22" idx="3"/>
              <a:endCxn id="23" idx="7"/>
            </p:cNvCxnSpPr>
            <p:nvPr/>
          </p:nvCxnSpPr>
          <p:spPr>
            <a:xfrm flipH="1">
              <a:off x="10149349" y="4627687"/>
              <a:ext cx="670179" cy="479307"/>
            </a:xfrm>
            <a:prstGeom prst="straightConnector1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A50883F-AC84-AC45-AB3C-82C1EE9D5FAC}"/>
                </a:ext>
              </a:extLst>
            </p:cNvPr>
            <p:cNvCxnSpPr>
              <a:cxnSpLocks/>
              <a:stCxn id="25" idx="1"/>
              <a:endCxn id="23" idx="5"/>
            </p:cNvCxnSpPr>
            <p:nvPr/>
          </p:nvCxnSpPr>
          <p:spPr>
            <a:xfrm flipH="1" flipV="1">
              <a:off x="10149349" y="5285184"/>
              <a:ext cx="670179" cy="435910"/>
            </a:xfrm>
            <a:prstGeom prst="straightConnector1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AEE41E-7598-7C47-BBF8-FA51A453E0A8}"/>
                </a:ext>
              </a:extLst>
            </p:cNvPr>
            <p:cNvSpPr txBox="1"/>
            <p:nvPr/>
          </p:nvSpPr>
          <p:spPr>
            <a:xfrm>
              <a:off x="10908623" y="413653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E07E3F-A019-4D45-B7E1-3C4911C39A00}"/>
                </a:ext>
              </a:extLst>
            </p:cNvPr>
            <p:cNvSpPr txBox="1"/>
            <p:nvPr/>
          </p:nvSpPr>
          <p:spPr>
            <a:xfrm>
              <a:off x="10963436" y="58101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4499B6-AA44-EA4C-AC3D-BD992FC2FBBF}"/>
                </a:ext>
              </a:extLst>
            </p:cNvPr>
            <p:cNvSpPr txBox="1"/>
            <p:nvPr/>
          </p:nvSpPr>
          <p:spPr>
            <a:xfrm>
              <a:off x="10295123" y="501142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103775-2321-5444-8198-999B67BA3A90}"/>
                </a:ext>
              </a:extLst>
            </p:cNvPr>
            <p:cNvSpPr txBox="1"/>
            <p:nvPr/>
          </p:nvSpPr>
          <p:spPr>
            <a:xfrm>
              <a:off x="8316786" y="49440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D8490E-036A-6248-A845-965C3230E9EC}"/>
                </a:ext>
              </a:extLst>
            </p:cNvPr>
            <p:cNvSpPr txBox="1"/>
            <p:nvPr/>
          </p:nvSpPr>
          <p:spPr>
            <a:xfrm>
              <a:off x="9457243" y="480933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D8DFCE-6B56-FB4C-95C7-7F81E68DB406}"/>
                </a:ext>
              </a:extLst>
            </p:cNvPr>
            <p:cNvSpPr txBox="1"/>
            <p:nvPr/>
          </p:nvSpPr>
          <p:spPr>
            <a:xfrm>
              <a:off x="9043095" y="5148022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7E7491-191F-4E49-A039-A57BDD5A123B}"/>
                </a:ext>
              </a:extLst>
            </p:cNvPr>
            <p:cNvSpPr txBox="1"/>
            <p:nvPr/>
          </p:nvSpPr>
          <p:spPr>
            <a:xfrm>
              <a:off x="10281717" y="4457425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9D9372-46E2-4C4F-8E4F-226A6EC1AB18}"/>
                </a:ext>
              </a:extLst>
            </p:cNvPr>
            <p:cNvSpPr txBox="1"/>
            <p:nvPr/>
          </p:nvSpPr>
          <p:spPr>
            <a:xfrm>
              <a:off x="10281717" y="545931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919A-4D97-314B-9CCA-AE9F36C2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Vertices: Weighted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906E-DCCD-C54D-A80B-DE1CC05C2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012619"/>
          </a:xfrm>
        </p:spPr>
        <p:txBody>
          <a:bodyPr/>
          <a:lstStyle/>
          <a:p>
            <a:r>
              <a:rPr lang="en-US" dirty="0"/>
              <a:t>The degree of a vertex in a weighted graph is the sum of the weights of its incident edges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7E88CE-1684-0147-B08A-EEEC8C5462A2}"/>
              </a:ext>
            </a:extLst>
          </p:cNvPr>
          <p:cNvGrpSpPr/>
          <p:nvPr/>
        </p:nvGrpSpPr>
        <p:grpSpPr>
          <a:xfrm>
            <a:off x="7108830" y="3344842"/>
            <a:ext cx="3962616" cy="2455484"/>
            <a:chOff x="7108830" y="3344842"/>
            <a:chExt cx="3962616" cy="24554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8D320A-BB62-FB41-98F8-07D25C496845}"/>
                </a:ext>
              </a:extLst>
            </p:cNvPr>
            <p:cNvGrpSpPr/>
            <p:nvPr/>
          </p:nvGrpSpPr>
          <p:grpSpPr>
            <a:xfrm>
              <a:off x="7208213" y="3711874"/>
              <a:ext cx="3858148" cy="1719120"/>
              <a:chOff x="1120922" y="3894754"/>
              <a:chExt cx="3858148" cy="171912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6B4C10F-F8B1-5742-AE87-39A315A1C3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7148" y="4020754"/>
                <a:ext cx="0" cy="1467120"/>
              </a:xfrm>
              <a:prstGeom prst="line">
                <a:avLst/>
              </a:prstGeom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6F87DF6-7049-A14D-B407-C0D523A10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0705" y="4792342"/>
                <a:ext cx="1156135" cy="695532"/>
              </a:xfrm>
              <a:prstGeom prst="line">
                <a:avLst/>
              </a:prstGeom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46F9C0A-A23A-E34C-9BDD-DFEDF3D455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0705" y="4027761"/>
                <a:ext cx="1146443" cy="764581"/>
              </a:xfrm>
              <a:prstGeom prst="line">
                <a:avLst/>
              </a:prstGeom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16AC432-C586-7E49-B626-571C8A00A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0788" y="4027761"/>
                <a:ext cx="0" cy="146304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AA1320B-9120-C247-830D-32A1F39427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10788" y="4794116"/>
                <a:ext cx="1053738" cy="696685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61C36CD-025C-2C46-BA81-455413B91E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0788" y="4027761"/>
                <a:ext cx="1053738" cy="766355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1D3F92D-CB43-8E4D-AF56-B6CABAD97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526" y="4792342"/>
                <a:ext cx="1020443" cy="0"/>
              </a:xfrm>
              <a:prstGeom prst="line">
                <a:avLst/>
              </a:prstGeom>
              <a:ln w="1270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1C50A0A-18DC-9843-A7B0-DD1AB1F2D148}"/>
                  </a:ext>
                </a:extLst>
              </p:cNvPr>
              <p:cNvSpPr/>
              <p:nvPr/>
            </p:nvSpPr>
            <p:spPr>
              <a:xfrm>
                <a:off x="1280293" y="3894754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975CDAA-638C-6540-AAC8-5F7D72D0DFDE}"/>
                  </a:ext>
                </a:extLst>
              </p:cNvPr>
              <p:cNvSpPr/>
              <p:nvPr/>
            </p:nvSpPr>
            <p:spPr>
              <a:xfrm>
                <a:off x="1274169" y="5361874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27A7CEC-592E-DA44-8C07-36E41C4EFCCD}"/>
                  </a:ext>
                </a:extLst>
              </p:cNvPr>
              <p:cNvSpPr/>
              <p:nvPr/>
            </p:nvSpPr>
            <p:spPr>
              <a:xfrm>
                <a:off x="4521148" y="3894754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E5818A-712E-3E4D-B952-23B68F3B82E5}"/>
                  </a:ext>
                </a:extLst>
              </p:cNvPr>
              <p:cNvSpPr/>
              <p:nvPr/>
            </p:nvSpPr>
            <p:spPr>
              <a:xfrm>
                <a:off x="4526628" y="5361874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697B038-6603-2C47-A8BF-7C20ABE77969}"/>
                  </a:ext>
                </a:extLst>
              </p:cNvPr>
              <p:cNvSpPr/>
              <p:nvPr/>
            </p:nvSpPr>
            <p:spPr>
              <a:xfrm>
                <a:off x="2342738" y="4666342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0D1804-10E1-9E4B-9E77-8BA6DC5605A3}"/>
                  </a:ext>
                </a:extLst>
              </p:cNvPr>
              <p:cNvSpPr/>
              <p:nvPr/>
            </p:nvSpPr>
            <p:spPr>
              <a:xfrm>
                <a:off x="3374705" y="4666577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9FD94E-F349-EB44-A570-25F3A2866A2B}"/>
                  </a:ext>
                </a:extLst>
              </p:cNvPr>
              <p:cNvSpPr txBox="1"/>
              <p:nvPr/>
            </p:nvSpPr>
            <p:spPr>
              <a:xfrm>
                <a:off x="2855359" y="442301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0A6CDA-DDCD-0744-A46D-694C2CF781D9}"/>
                  </a:ext>
                </a:extLst>
              </p:cNvPr>
              <p:cNvSpPr txBox="1"/>
              <p:nvPr/>
            </p:nvSpPr>
            <p:spPr>
              <a:xfrm>
                <a:off x="1845000" y="4053678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43BD33-44CB-654D-94F4-CCC33019CC9F}"/>
                  </a:ext>
                </a:extLst>
              </p:cNvPr>
              <p:cNvSpPr txBox="1"/>
              <p:nvPr/>
            </p:nvSpPr>
            <p:spPr>
              <a:xfrm>
                <a:off x="1891011" y="5098197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7CF2B-712F-8F4E-BEA2-0477A7657BB6}"/>
                  </a:ext>
                </a:extLst>
              </p:cNvPr>
              <p:cNvSpPr txBox="1"/>
              <p:nvPr/>
            </p:nvSpPr>
            <p:spPr>
              <a:xfrm>
                <a:off x="1120922" y="459500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28F18D-8BEB-9149-9607-1B3F3D536722}"/>
                  </a:ext>
                </a:extLst>
              </p:cNvPr>
              <p:cNvSpPr txBox="1"/>
              <p:nvPr/>
            </p:nvSpPr>
            <p:spPr>
              <a:xfrm>
                <a:off x="3866389" y="408868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957BF1-5BC1-3144-A622-D284E32CD4EA}"/>
                  </a:ext>
                </a:extLst>
              </p:cNvPr>
              <p:cNvSpPr txBox="1"/>
              <p:nvPr/>
            </p:nvSpPr>
            <p:spPr>
              <a:xfrm>
                <a:off x="4672576" y="4549010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0E9890-D91B-9649-AEB2-5756D4787A48}"/>
                  </a:ext>
                </a:extLst>
              </p:cNvPr>
              <p:cNvSpPr txBox="1"/>
              <p:nvPr/>
            </p:nvSpPr>
            <p:spPr>
              <a:xfrm>
                <a:off x="3865542" y="511003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9CCD06-79E9-F242-A394-2D41D54AD113}"/>
                </a:ext>
              </a:extLst>
            </p:cNvPr>
            <p:cNvSpPr txBox="1"/>
            <p:nvPr/>
          </p:nvSpPr>
          <p:spPr>
            <a:xfrm>
              <a:off x="8429894" y="472004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E45183-3C44-0447-B5E7-F057EFBB0344}"/>
                </a:ext>
              </a:extLst>
            </p:cNvPr>
            <p:cNvSpPr txBox="1"/>
            <p:nvPr/>
          </p:nvSpPr>
          <p:spPr>
            <a:xfrm>
              <a:off x="9409610" y="4733096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5EE1E4-C1C9-794E-8E42-E203783954B9}"/>
                </a:ext>
              </a:extLst>
            </p:cNvPr>
            <p:cNvSpPr txBox="1"/>
            <p:nvPr/>
          </p:nvSpPr>
          <p:spPr>
            <a:xfrm>
              <a:off x="7108830" y="3344842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1EB252-9AB4-7645-8C1B-F84326605301}"/>
                </a:ext>
              </a:extLst>
            </p:cNvPr>
            <p:cNvSpPr txBox="1"/>
            <p:nvPr/>
          </p:nvSpPr>
          <p:spPr>
            <a:xfrm>
              <a:off x="7110877" y="5430994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B05395-8965-6F48-8A72-14265107493C}"/>
                </a:ext>
              </a:extLst>
            </p:cNvPr>
            <p:cNvSpPr txBox="1"/>
            <p:nvPr/>
          </p:nvSpPr>
          <p:spPr>
            <a:xfrm>
              <a:off x="10692816" y="3344842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8FD90A-DFC9-9B4D-8463-25E76D8E9043}"/>
                </a:ext>
              </a:extLst>
            </p:cNvPr>
            <p:cNvSpPr txBox="1"/>
            <p:nvPr/>
          </p:nvSpPr>
          <p:spPr>
            <a:xfrm>
              <a:off x="10687731" y="5428694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6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5C5CF48-D4D0-904A-8F6E-21CA37725620}"/>
              </a:ext>
            </a:extLst>
          </p:cNvPr>
          <p:cNvSpPr txBox="1"/>
          <p:nvPr/>
        </p:nvSpPr>
        <p:spPr>
          <a:xfrm>
            <a:off x="680198" y="3519712"/>
            <a:ext cx="610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degree of v</a:t>
            </a:r>
            <a:r>
              <a:rPr lang="en-US" sz="2400" baseline="-25000" dirty="0"/>
              <a:t>1</a:t>
            </a:r>
            <a:r>
              <a:rPr lang="en-US" sz="2400" dirty="0"/>
              <a:t> here is 10 + 5 + 5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degree of v</a:t>
            </a:r>
            <a:r>
              <a:rPr lang="en-US" sz="2400" baseline="-25000" dirty="0"/>
              <a:t>2</a:t>
            </a:r>
            <a:r>
              <a:rPr lang="en-US" sz="2400" dirty="0"/>
              <a:t> here is 10 + 2 + 2 =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degree of v</a:t>
            </a:r>
            <a:r>
              <a:rPr lang="en-US" sz="2400" baseline="-25000" dirty="0"/>
              <a:t>3</a:t>
            </a:r>
            <a:r>
              <a:rPr lang="en-US" sz="2400" dirty="0"/>
              <a:t> here is 3 + 5 =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degree of v</a:t>
            </a:r>
            <a:r>
              <a:rPr lang="en-US" sz="2400" baseline="-25000" dirty="0"/>
              <a:t>5</a:t>
            </a:r>
            <a:r>
              <a:rPr lang="en-US" sz="2400" dirty="0"/>
              <a:t> here is 2 + 2 = 4</a:t>
            </a:r>
          </a:p>
        </p:txBody>
      </p:sp>
    </p:spTree>
    <p:extLst>
      <p:ext uri="{BB962C8B-B14F-4D97-AF65-F5344CB8AC3E}">
        <p14:creationId xmlns:p14="http://schemas.microsoft.com/office/powerpoint/2010/main" val="30658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ACB02-06D9-934A-97A6-FF835249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6763-9475-924C-BE22-C8D9EE21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275910"/>
            <a:ext cx="6663720" cy="1248686"/>
          </a:xfrm>
        </p:spPr>
        <p:txBody>
          <a:bodyPr>
            <a:normAutofit/>
          </a:bodyPr>
          <a:lstStyle/>
          <a:p>
            <a:r>
              <a:rPr lang="en-US" dirty="0"/>
              <a:t>The shortest path length from vertex v to vertex u is the minimum number of edges to get from v to 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AAC3AC-2D90-0E4E-B281-B94B0F2F8488}"/>
              </a:ext>
            </a:extLst>
          </p:cNvPr>
          <p:cNvGrpSpPr/>
          <p:nvPr/>
        </p:nvGrpSpPr>
        <p:grpSpPr>
          <a:xfrm>
            <a:off x="7297783" y="2503359"/>
            <a:ext cx="4309145" cy="2931488"/>
            <a:chOff x="7297783" y="2503359"/>
            <a:chExt cx="4309145" cy="29314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A83AB17-A169-CC42-B93B-D7DF99A16D35}"/>
                </a:ext>
              </a:extLst>
            </p:cNvPr>
            <p:cNvGrpSpPr/>
            <p:nvPr/>
          </p:nvGrpSpPr>
          <p:grpSpPr>
            <a:xfrm>
              <a:off x="7297783" y="2503359"/>
              <a:ext cx="4309145" cy="2931488"/>
              <a:chOff x="6209212" y="2494651"/>
              <a:chExt cx="4309145" cy="2931488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DF11AF7-AB10-C043-9D26-E460F0EE02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7562" y="3201049"/>
                <a:ext cx="509311" cy="853441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0F5B432-FAA8-7146-8826-E53CBDD4C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7762" y="2949049"/>
                <a:ext cx="1160066" cy="252000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DC2AD59-2C73-6B45-9091-4C013D48F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33962" y="2949049"/>
                <a:ext cx="1187751" cy="245900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ADF32DC-7729-A645-AE06-6BC3A7AC6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21713" y="3194949"/>
                <a:ext cx="538982" cy="859540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C9D9A31-A5B4-F44F-8CD3-161FC4EBEC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1713" y="4054489"/>
                <a:ext cx="538982" cy="735600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0D0E93C-1290-B849-B880-ABE26CD35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60362" y="4790089"/>
                <a:ext cx="1161351" cy="252000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DD31284-82A2-A24B-AEE3-76EE4B007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2933" y="4790089"/>
                <a:ext cx="1181705" cy="252000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67F1A88-0ABC-2740-BB00-C338FDCF59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68452" y="4054489"/>
                <a:ext cx="498421" cy="727441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7CA429-EE41-824C-A844-FD30F024EAEC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6783562" y="4054489"/>
                <a:ext cx="3277133" cy="0"/>
              </a:xfrm>
              <a:prstGeom prst="line">
                <a:avLst/>
              </a:prstGeom>
              <a:ln w="635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B2A44BD-0BCD-024F-9787-111B60949E6E}"/>
                  </a:ext>
                </a:extLst>
              </p:cNvPr>
              <p:cNvSpPr/>
              <p:nvPr/>
            </p:nvSpPr>
            <p:spPr>
              <a:xfrm>
                <a:off x="6531562" y="392848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9D0C05D-082B-DB4C-BBD2-B4CEA7248BB5}"/>
                  </a:ext>
                </a:extLst>
              </p:cNvPr>
              <p:cNvSpPr/>
              <p:nvPr/>
            </p:nvSpPr>
            <p:spPr>
              <a:xfrm>
                <a:off x="9934695" y="392848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C739069-8452-B64D-BAE6-DB209E51135E}"/>
                  </a:ext>
                </a:extLst>
              </p:cNvPr>
              <p:cNvSpPr/>
              <p:nvPr/>
            </p:nvSpPr>
            <p:spPr>
              <a:xfrm>
                <a:off x="7040873" y="307504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602C002-31F9-8D4E-AE63-C452B51858D9}"/>
                  </a:ext>
                </a:extLst>
              </p:cNvPr>
              <p:cNvSpPr/>
              <p:nvPr/>
            </p:nvSpPr>
            <p:spPr>
              <a:xfrm>
                <a:off x="9395713" y="307504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84B98A8-CF75-A74F-8BF8-87A9F99644A8}"/>
                  </a:ext>
                </a:extLst>
              </p:cNvPr>
              <p:cNvSpPr/>
              <p:nvPr/>
            </p:nvSpPr>
            <p:spPr>
              <a:xfrm>
                <a:off x="8211828" y="282304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DC8C229-3211-EE40-9387-B9363F4FFB83}"/>
                  </a:ext>
                </a:extLst>
              </p:cNvPr>
              <p:cNvSpPr/>
              <p:nvPr/>
            </p:nvSpPr>
            <p:spPr>
              <a:xfrm>
                <a:off x="7040873" y="466408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53DEF9-BEED-3340-AB5F-882AB3AE019C}"/>
                  </a:ext>
                </a:extLst>
              </p:cNvPr>
              <p:cNvSpPr/>
              <p:nvPr/>
            </p:nvSpPr>
            <p:spPr>
              <a:xfrm>
                <a:off x="8216323" y="491608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4F6EEA2-F2FE-254C-BA46-F63719A07E66}"/>
                  </a:ext>
                </a:extLst>
              </p:cNvPr>
              <p:cNvSpPr/>
              <p:nvPr/>
            </p:nvSpPr>
            <p:spPr>
              <a:xfrm>
                <a:off x="9395713" y="466408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4B894F-78AF-704B-A252-163C7E037128}"/>
                  </a:ext>
                </a:extLst>
              </p:cNvPr>
              <p:cNvSpPr txBox="1"/>
              <p:nvPr/>
            </p:nvSpPr>
            <p:spPr>
              <a:xfrm>
                <a:off x="6209212" y="3869823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3D1A38-7A35-F041-8AB0-92E70A679AA7}"/>
                  </a:ext>
                </a:extLst>
              </p:cNvPr>
              <p:cNvSpPr txBox="1"/>
              <p:nvPr/>
            </p:nvSpPr>
            <p:spPr>
              <a:xfrm>
                <a:off x="6730688" y="2802384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F9DA760-1F51-0248-8AE3-B09AD930BED6}"/>
                  </a:ext>
                </a:extLst>
              </p:cNvPr>
              <p:cNvSpPr txBox="1"/>
              <p:nvPr/>
            </p:nvSpPr>
            <p:spPr>
              <a:xfrm>
                <a:off x="8153008" y="2494651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68A274-1964-2E46-A060-AF5CC29A73C4}"/>
                  </a:ext>
                </a:extLst>
              </p:cNvPr>
              <p:cNvSpPr txBox="1"/>
              <p:nvPr/>
            </p:nvSpPr>
            <p:spPr>
              <a:xfrm>
                <a:off x="9530100" y="2831717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4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756A927-6E67-964E-9D6D-517C5EB7AD76}"/>
                  </a:ext>
                </a:extLst>
              </p:cNvPr>
              <p:cNvSpPr txBox="1"/>
              <p:nvPr/>
            </p:nvSpPr>
            <p:spPr>
              <a:xfrm>
                <a:off x="10139727" y="3869823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12566D-52A1-B044-8665-AD6ECD403D25}"/>
                  </a:ext>
                </a:extLst>
              </p:cNvPr>
              <p:cNvSpPr txBox="1"/>
              <p:nvPr/>
            </p:nvSpPr>
            <p:spPr>
              <a:xfrm>
                <a:off x="6797088" y="4790089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8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E2C939-CC68-A648-AC93-3FA2EDF2A3B1}"/>
                  </a:ext>
                </a:extLst>
              </p:cNvPr>
              <p:cNvSpPr txBox="1"/>
              <p:nvPr/>
            </p:nvSpPr>
            <p:spPr>
              <a:xfrm>
                <a:off x="9556065" y="4791561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6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60FE824-DBD3-C14A-8BAD-6D76F68AF1AF}"/>
                  </a:ext>
                </a:extLst>
              </p:cNvPr>
              <p:cNvSpPr txBox="1"/>
              <p:nvPr/>
            </p:nvSpPr>
            <p:spPr>
              <a:xfrm>
                <a:off x="8144647" y="5056807"/>
                <a:ext cx="378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7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BBD4B79-9CDA-AE40-B2EB-4D6E32E8755A}"/>
                </a:ext>
              </a:extLst>
            </p:cNvPr>
            <p:cNvSpPr txBox="1"/>
            <p:nvPr/>
          </p:nvSpPr>
          <p:spPr>
            <a:xfrm>
              <a:off x="7667101" y="3359478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F17640E-5474-8643-96D6-9D45C0EF7507}"/>
                </a:ext>
              </a:extLst>
            </p:cNvPr>
            <p:cNvSpPr txBox="1"/>
            <p:nvPr/>
          </p:nvSpPr>
          <p:spPr>
            <a:xfrm>
              <a:off x="9859000" y="273432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A5672BF-0205-8D4C-A0D4-5080D4154577}"/>
                </a:ext>
              </a:extLst>
            </p:cNvPr>
            <p:cNvSpPr txBox="1"/>
            <p:nvPr/>
          </p:nvSpPr>
          <p:spPr>
            <a:xfrm>
              <a:off x="8632870" y="2714811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243C21B-B986-E442-A617-8126B425B3B4}"/>
                </a:ext>
              </a:extLst>
            </p:cNvPr>
            <p:cNvSpPr txBox="1"/>
            <p:nvPr/>
          </p:nvSpPr>
          <p:spPr>
            <a:xfrm>
              <a:off x="10833951" y="335467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65A279-92FF-2746-9075-FC114F4616E0}"/>
                </a:ext>
              </a:extLst>
            </p:cNvPr>
            <p:cNvSpPr txBox="1"/>
            <p:nvPr/>
          </p:nvSpPr>
          <p:spPr>
            <a:xfrm>
              <a:off x="10833951" y="4317585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798AA4-0F60-5143-97D0-73382091FFF4}"/>
                </a:ext>
              </a:extLst>
            </p:cNvPr>
            <p:cNvSpPr txBox="1"/>
            <p:nvPr/>
          </p:nvSpPr>
          <p:spPr>
            <a:xfrm>
              <a:off x="8559683" y="48599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FE2B4C-EC0E-3447-B414-858DB94A5BA9}"/>
                </a:ext>
              </a:extLst>
            </p:cNvPr>
            <p:cNvSpPr txBox="1"/>
            <p:nvPr/>
          </p:nvSpPr>
          <p:spPr>
            <a:xfrm>
              <a:off x="9931212" y="48599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B6C2A9-7914-BA4B-9061-499E7AF5D993}"/>
                </a:ext>
              </a:extLst>
            </p:cNvPr>
            <p:cNvSpPr txBox="1"/>
            <p:nvPr/>
          </p:nvSpPr>
          <p:spPr>
            <a:xfrm>
              <a:off x="9243823" y="363639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077B54-763D-314B-AC5C-44BBB14EA865}"/>
                </a:ext>
              </a:extLst>
            </p:cNvPr>
            <p:cNvSpPr txBox="1"/>
            <p:nvPr/>
          </p:nvSpPr>
          <p:spPr>
            <a:xfrm>
              <a:off x="7694489" y="4326311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8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3E9EA76-AA77-2E49-8176-B1600E355FEE}"/>
              </a:ext>
            </a:extLst>
          </p:cNvPr>
          <p:cNvSpPr txBox="1"/>
          <p:nvPr/>
        </p:nvSpPr>
        <p:spPr>
          <a:xfrm>
            <a:off x="680321" y="3530347"/>
            <a:ext cx="64908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shortest path length from v</a:t>
            </a:r>
            <a:r>
              <a:rPr lang="en-US" sz="2400" baseline="-25000" dirty="0"/>
              <a:t>1 </a:t>
            </a:r>
            <a:r>
              <a:rPr lang="en-US" sz="2400" dirty="0"/>
              <a:t>to v</a:t>
            </a:r>
            <a:r>
              <a:rPr lang="en-US" sz="2400" baseline="-25000" dirty="0"/>
              <a:t>5 </a:t>
            </a:r>
            <a:r>
              <a:rPr lang="en-US" sz="2400" dirty="0"/>
              <a:t>is 1 </a:t>
            </a:r>
            <a:br>
              <a:rPr lang="en-US" sz="2400" dirty="0"/>
            </a:br>
            <a:r>
              <a:rPr lang="en-US" sz="2400" dirty="0"/>
              <a:t>because there is an edge e</a:t>
            </a:r>
            <a:r>
              <a:rPr lang="en-US" sz="2400" baseline="-25000" dirty="0"/>
              <a:t>9</a:t>
            </a:r>
            <a:r>
              <a:rPr lang="en-US" sz="2400" dirty="0"/>
              <a:t> between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shortest path from v</a:t>
            </a:r>
            <a:r>
              <a:rPr lang="en-US" sz="2400" baseline="-25000" dirty="0"/>
              <a:t>1 </a:t>
            </a:r>
            <a:r>
              <a:rPr lang="en-US" sz="2400" dirty="0"/>
              <a:t>to v</a:t>
            </a:r>
            <a:r>
              <a:rPr lang="en-US" sz="2400" baseline="-25000" dirty="0"/>
              <a:t>3 </a:t>
            </a:r>
            <a:r>
              <a:rPr lang="en-US" sz="2400" dirty="0"/>
              <a:t>is 2, </a:t>
            </a:r>
            <a:br>
              <a:rPr lang="en-US" sz="2400" dirty="0"/>
            </a:br>
            <a:r>
              <a:rPr lang="en-US" sz="2400" dirty="0"/>
              <a:t>via e</a:t>
            </a:r>
            <a:r>
              <a:rPr lang="en-US" sz="2400" baseline="-25000" dirty="0"/>
              <a:t>1</a:t>
            </a:r>
            <a:r>
              <a:rPr lang="en-US" sz="2400" dirty="0"/>
              <a:t> and e</a:t>
            </a:r>
            <a:r>
              <a:rPr lang="en-US" sz="2400" baseline="-25000" dirty="0"/>
              <a:t>2</a:t>
            </a:r>
            <a:r>
              <a:rPr lang="en-US" sz="2400" dirty="0"/>
              <a:t> .</a:t>
            </a:r>
            <a:endParaRPr lang="en-US" sz="24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shortest path from v</a:t>
            </a:r>
            <a:r>
              <a:rPr lang="en-US" sz="2400" baseline="-25000" dirty="0"/>
              <a:t>1 </a:t>
            </a:r>
            <a:r>
              <a:rPr lang="en-US" sz="2400" dirty="0"/>
              <a:t>to v</a:t>
            </a:r>
            <a:r>
              <a:rPr lang="en-US" sz="2400" baseline="-25000" dirty="0"/>
              <a:t>4 </a:t>
            </a:r>
            <a:r>
              <a:rPr lang="en-US" sz="2400" dirty="0"/>
              <a:t>is 2,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via e</a:t>
            </a:r>
            <a:r>
              <a:rPr lang="en-US" sz="2400" baseline="-25000" dirty="0"/>
              <a:t>9</a:t>
            </a:r>
            <a:r>
              <a:rPr lang="en-US" sz="2400" dirty="0"/>
              <a:t> and e</a:t>
            </a:r>
            <a:r>
              <a:rPr lang="en-US" sz="2400" baseline="-25000" dirty="0"/>
              <a:t>4</a:t>
            </a:r>
            <a:r>
              <a:rPr lang="en-US" sz="2400" dirty="0"/>
              <a:t> .</a:t>
            </a:r>
            <a:endParaRPr lang="en-US" sz="2400" baseline="-2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3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43F5-B4ED-734F-B632-42390EE3B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86706-95B2-5B40-BE1F-21FD6DBB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642944"/>
          </a:xfrm>
        </p:spPr>
        <p:txBody>
          <a:bodyPr/>
          <a:lstStyle/>
          <a:p>
            <a:r>
              <a:rPr lang="en-US" dirty="0"/>
              <a:t>The shortest path in a weighted graph is the minimum of sum of weights among paths from v to u.</a:t>
            </a:r>
          </a:p>
          <a:p>
            <a:r>
              <a:rPr lang="en-US" dirty="0"/>
              <a:t>When navigating from a location to another location in a city via roads, how would you choose the route?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DA8ABA-8685-6949-89D1-7B859B2F5764}"/>
              </a:ext>
            </a:extLst>
          </p:cNvPr>
          <p:cNvSpPr txBox="1">
            <a:spLocks/>
          </p:cNvSpPr>
          <p:nvPr/>
        </p:nvSpPr>
        <p:spPr>
          <a:xfrm>
            <a:off x="680320" y="3979817"/>
            <a:ext cx="9613861" cy="2708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network of roads in a city will be needed.</a:t>
            </a:r>
          </a:p>
          <a:p>
            <a:r>
              <a:rPr lang="en-US" dirty="0"/>
              <a:t>The intersection of roads are vertices.</a:t>
            </a:r>
          </a:p>
          <a:p>
            <a:r>
              <a:rPr lang="en-US" dirty="0"/>
              <a:t>Individual road segments are edges.</a:t>
            </a:r>
          </a:p>
          <a:p>
            <a:r>
              <a:rPr lang="en-US" dirty="0"/>
              <a:t>Each edge has a weight associated. This can be distance to travel, time to travel, or a hybrid of both.</a:t>
            </a:r>
          </a:p>
          <a:p>
            <a:r>
              <a:rPr lang="en-US" dirty="0"/>
              <a:t>Dijkstra’s algorithm can be used to compute the shortest path.</a:t>
            </a:r>
          </a:p>
        </p:txBody>
      </p:sp>
    </p:spTree>
    <p:extLst>
      <p:ext uri="{BB962C8B-B14F-4D97-AF65-F5344CB8AC3E}">
        <p14:creationId xmlns:p14="http://schemas.microsoft.com/office/powerpoint/2010/main" val="41172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ED65-DA25-5246-BB70-F3E355CB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9503B-12D0-C349-964E-2AE4231C3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9609956" cy="1669129"/>
          </a:xfrm>
        </p:spPr>
        <p:txBody>
          <a:bodyPr/>
          <a:lstStyle/>
          <a:p>
            <a:r>
              <a:rPr lang="en-US" dirty="0"/>
              <a:t>A graph G consists of:</a:t>
            </a:r>
          </a:p>
          <a:p>
            <a:pPr lvl="1"/>
            <a:r>
              <a:rPr lang="en-US" dirty="0"/>
              <a:t>A set of vertices V (also called nodes)</a:t>
            </a:r>
          </a:p>
          <a:p>
            <a:pPr lvl="1"/>
            <a:r>
              <a:rPr lang="en-US" dirty="0"/>
              <a:t>And a set of edges E (also called links)</a:t>
            </a:r>
          </a:p>
          <a:p>
            <a:pPr lvl="1"/>
            <a:r>
              <a:rPr lang="en-US" dirty="0"/>
              <a:t>Where each edge connects between two vertices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5F93E5-609B-8349-A59E-E13DF9F8874C}"/>
              </a:ext>
            </a:extLst>
          </p:cNvPr>
          <p:cNvGrpSpPr/>
          <p:nvPr/>
        </p:nvGrpSpPr>
        <p:grpSpPr>
          <a:xfrm>
            <a:off x="7675430" y="3291989"/>
            <a:ext cx="3832549" cy="3021033"/>
            <a:chOff x="7675430" y="3291989"/>
            <a:chExt cx="3832549" cy="30210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389C62-F77A-D049-A246-3CCD040A8361}"/>
                </a:ext>
              </a:extLst>
            </p:cNvPr>
            <p:cNvCxnSpPr>
              <a:cxnSpLocks/>
            </p:cNvCxnSpPr>
            <p:nvPr/>
          </p:nvCxnSpPr>
          <p:spPr>
            <a:xfrm>
              <a:off x="9571028" y="3737403"/>
              <a:ext cx="3905" cy="1491696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94D8A5-B635-BF45-AFD3-8E3C443FC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5423" y="5229098"/>
              <a:ext cx="1455605" cy="73437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3E5FB3-3D26-8044-A712-6DF19BBD9BF6}"/>
                </a:ext>
              </a:extLst>
            </p:cNvPr>
            <p:cNvCxnSpPr>
              <a:cxnSpLocks/>
            </p:cNvCxnSpPr>
            <p:nvPr/>
          </p:nvCxnSpPr>
          <p:spPr>
            <a:xfrm>
              <a:off x="9574933" y="5229099"/>
              <a:ext cx="1455606" cy="74192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65C9B18A-BB36-D74F-9681-13DCEA3A6236}"/>
                </a:ext>
              </a:extLst>
            </p:cNvPr>
            <p:cNvSpPr/>
            <p:nvPr/>
          </p:nvSpPr>
          <p:spPr>
            <a:xfrm>
              <a:off x="8115423" y="3737405"/>
              <a:ext cx="2919021" cy="2233619"/>
            </a:xfrm>
            <a:prstGeom prst="triangle">
              <a:avLst/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7E1DC80-1879-C248-95CB-F35424BA4D71}"/>
                </a:ext>
              </a:extLst>
            </p:cNvPr>
            <p:cNvCxnSpPr/>
            <p:nvPr/>
          </p:nvCxnSpPr>
          <p:spPr>
            <a:xfrm>
              <a:off x="9574933" y="3737404"/>
              <a:ext cx="145560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7949B72-8607-8147-BE3D-89B0B4D173E3}"/>
                </a:ext>
              </a:extLst>
            </p:cNvPr>
            <p:cNvSpPr/>
            <p:nvPr/>
          </p:nvSpPr>
          <p:spPr>
            <a:xfrm>
              <a:off x="9448933" y="361140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0FF4EA-BF1C-7840-A8A7-669B322247BF}"/>
                </a:ext>
              </a:extLst>
            </p:cNvPr>
            <p:cNvSpPr/>
            <p:nvPr/>
          </p:nvSpPr>
          <p:spPr>
            <a:xfrm>
              <a:off x="9448933" y="510310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CF61EB-8996-A84D-8796-8CCA822B6DE1}"/>
                </a:ext>
              </a:extLst>
            </p:cNvPr>
            <p:cNvSpPr/>
            <p:nvPr/>
          </p:nvSpPr>
          <p:spPr>
            <a:xfrm>
              <a:off x="7993328" y="5837467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58853D-6A47-A640-965E-34ECFF6CA361}"/>
                </a:ext>
              </a:extLst>
            </p:cNvPr>
            <p:cNvSpPr/>
            <p:nvPr/>
          </p:nvSpPr>
          <p:spPr>
            <a:xfrm>
              <a:off x="10908444" y="584502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66AC8F5-F6DC-F54A-9AC1-0E011B6367F1}"/>
                </a:ext>
              </a:extLst>
            </p:cNvPr>
            <p:cNvSpPr/>
            <p:nvPr/>
          </p:nvSpPr>
          <p:spPr>
            <a:xfrm>
              <a:off x="10904539" y="361140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DF4DA4-5159-A14D-B206-31BD944E097E}"/>
                </a:ext>
              </a:extLst>
            </p:cNvPr>
            <p:cNvSpPr txBox="1"/>
            <p:nvPr/>
          </p:nvSpPr>
          <p:spPr>
            <a:xfrm>
              <a:off x="9381713" y="32919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5BB226-CB2E-CE43-B115-12711137B8ED}"/>
                </a:ext>
              </a:extLst>
            </p:cNvPr>
            <p:cNvSpPr txBox="1"/>
            <p:nvPr/>
          </p:nvSpPr>
          <p:spPr>
            <a:xfrm>
              <a:off x="10873238" y="32919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23976-4A60-2149-B2D3-5658C6AEB91F}"/>
                </a:ext>
              </a:extLst>
            </p:cNvPr>
            <p:cNvSpPr txBox="1"/>
            <p:nvPr/>
          </p:nvSpPr>
          <p:spPr>
            <a:xfrm>
              <a:off x="9389807" y="528942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1B977C-9EC0-9240-B0ED-8798BB22C3A1}"/>
                </a:ext>
              </a:extLst>
            </p:cNvPr>
            <p:cNvSpPr txBox="1"/>
            <p:nvPr/>
          </p:nvSpPr>
          <p:spPr>
            <a:xfrm>
              <a:off x="11129349" y="572769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724232-C8F6-7D44-A798-51C96F34DC07}"/>
                </a:ext>
              </a:extLst>
            </p:cNvPr>
            <p:cNvSpPr txBox="1"/>
            <p:nvPr/>
          </p:nvSpPr>
          <p:spPr>
            <a:xfrm>
              <a:off x="7675430" y="572013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74224A-5E9E-1D44-A7DF-20381BADA39C}"/>
                </a:ext>
              </a:extLst>
            </p:cNvPr>
            <p:cNvSpPr txBox="1"/>
            <p:nvPr/>
          </p:nvSpPr>
          <p:spPr>
            <a:xfrm>
              <a:off x="8410085" y="4685017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CEE59-487E-224D-9CB5-F91CEC37978E}"/>
                </a:ext>
              </a:extLst>
            </p:cNvPr>
            <p:cNvSpPr txBox="1"/>
            <p:nvPr/>
          </p:nvSpPr>
          <p:spPr>
            <a:xfrm>
              <a:off x="9422754" y="594369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28658F-F6F1-A649-B7CD-D96211FB6CA5}"/>
                </a:ext>
              </a:extLst>
            </p:cNvPr>
            <p:cNvSpPr txBox="1"/>
            <p:nvPr/>
          </p:nvSpPr>
          <p:spPr>
            <a:xfrm>
              <a:off x="10031355" y="5187852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E1CF3B-737D-0C4C-B2FC-1DE0A5972F72}"/>
                </a:ext>
              </a:extLst>
            </p:cNvPr>
            <p:cNvSpPr txBox="1"/>
            <p:nvPr/>
          </p:nvSpPr>
          <p:spPr>
            <a:xfrm>
              <a:off x="8680075" y="517699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57BD4D-D337-4E4F-90AD-26834B606123}"/>
                </a:ext>
              </a:extLst>
            </p:cNvPr>
            <p:cNvSpPr txBox="1"/>
            <p:nvPr/>
          </p:nvSpPr>
          <p:spPr>
            <a:xfrm>
              <a:off x="9227379" y="445798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228CA9-EFAD-CC41-88B5-4BD0A36BB6D1}"/>
                </a:ext>
              </a:extLst>
            </p:cNvPr>
            <p:cNvSpPr txBox="1"/>
            <p:nvPr/>
          </p:nvSpPr>
          <p:spPr>
            <a:xfrm>
              <a:off x="10366232" y="4702435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C90F78-4500-BF4D-8D63-4FB37EE02ACD}"/>
                </a:ext>
              </a:extLst>
            </p:cNvPr>
            <p:cNvSpPr txBox="1"/>
            <p:nvPr/>
          </p:nvSpPr>
          <p:spPr>
            <a:xfrm>
              <a:off x="10174497" y="3689777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7</a:t>
              </a:r>
            </a:p>
          </p:txBody>
        </p:sp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18AB6EC-C627-214C-8A9D-4F8FFD1E57FC}"/>
              </a:ext>
            </a:extLst>
          </p:cNvPr>
          <p:cNvSpPr txBox="1">
            <a:spLocks/>
          </p:cNvSpPr>
          <p:nvPr/>
        </p:nvSpPr>
        <p:spPr>
          <a:xfrm>
            <a:off x="680322" y="3964263"/>
            <a:ext cx="7036248" cy="209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graph consists of:</a:t>
            </a:r>
          </a:p>
          <a:p>
            <a:pPr lvl="1"/>
            <a:r>
              <a:rPr lang="en-US" dirty="0"/>
              <a:t>Vertices = {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4</a:t>
            </a:r>
            <a:r>
              <a:rPr lang="en-US" dirty="0"/>
              <a:t>, v</a:t>
            </a:r>
            <a:r>
              <a:rPr lang="en-US" baseline="-25000" dirty="0"/>
              <a:t>5</a:t>
            </a:r>
            <a:r>
              <a:rPr lang="en-US" dirty="0"/>
              <a:t> }</a:t>
            </a:r>
          </a:p>
          <a:p>
            <a:pPr lvl="1"/>
            <a:r>
              <a:rPr lang="en-US" dirty="0"/>
              <a:t>Edges = {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, e</a:t>
            </a:r>
            <a:r>
              <a:rPr lang="en-US" baseline="-25000" dirty="0"/>
              <a:t>3</a:t>
            </a:r>
            <a:r>
              <a:rPr lang="en-US" dirty="0"/>
              <a:t>, e</a:t>
            </a:r>
            <a:r>
              <a:rPr lang="en-US" baseline="-25000" dirty="0"/>
              <a:t>4</a:t>
            </a:r>
            <a:r>
              <a:rPr lang="en-US" dirty="0"/>
              <a:t>, e</a:t>
            </a:r>
            <a:r>
              <a:rPr lang="en-US" baseline="-25000" dirty="0"/>
              <a:t>5</a:t>
            </a:r>
            <a:r>
              <a:rPr lang="en-US" dirty="0"/>
              <a:t>, e</a:t>
            </a:r>
            <a:r>
              <a:rPr lang="en-US" baseline="-25000" dirty="0"/>
              <a:t>6</a:t>
            </a:r>
            <a:r>
              <a:rPr lang="en-US" dirty="0"/>
              <a:t>, e</a:t>
            </a:r>
            <a:r>
              <a:rPr lang="en-US" baseline="-25000" dirty="0"/>
              <a:t>7</a:t>
            </a:r>
            <a:r>
              <a:rPr lang="en-US" dirty="0"/>
              <a:t> }</a:t>
            </a:r>
          </a:p>
          <a:p>
            <a:pPr lvl="1"/>
            <a:r>
              <a:rPr lang="en-US" dirty="0"/>
              <a:t>Where e</a:t>
            </a:r>
            <a:r>
              <a:rPr lang="en-US" baseline="-25000" dirty="0"/>
              <a:t>1 </a:t>
            </a:r>
            <a:r>
              <a:rPr lang="en-US" dirty="0"/>
              <a:t>= (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 </a:t>
            </a:r>
            <a:r>
              <a:rPr lang="en-US" dirty="0"/>
              <a:t>), e</a:t>
            </a:r>
            <a:r>
              <a:rPr lang="en-US" baseline="-25000" dirty="0"/>
              <a:t>2 </a:t>
            </a:r>
            <a:r>
              <a:rPr lang="en-US" dirty="0"/>
              <a:t>= (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3 </a:t>
            </a:r>
            <a:r>
              <a:rPr lang="en-US" dirty="0"/>
              <a:t>), e</a:t>
            </a:r>
            <a:r>
              <a:rPr lang="en-US" baseline="-25000" dirty="0"/>
              <a:t>3 </a:t>
            </a:r>
            <a:r>
              <a:rPr lang="en-US" dirty="0"/>
              <a:t>= (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4 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e</a:t>
            </a:r>
            <a:r>
              <a:rPr lang="en-US" baseline="-25000" dirty="0"/>
              <a:t>4 </a:t>
            </a:r>
            <a:r>
              <a:rPr lang="en-US" dirty="0"/>
              <a:t>= ( v</a:t>
            </a:r>
            <a:r>
              <a:rPr lang="en-US" baseline="-25000" dirty="0"/>
              <a:t>2</a:t>
            </a:r>
            <a:r>
              <a:rPr lang="en-US" dirty="0"/>
              <a:t>, v</a:t>
            </a:r>
            <a:r>
              <a:rPr lang="en-US" baseline="-25000" dirty="0"/>
              <a:t>4 </a:t>
            </a:r>
            <a:r>
              <a:rPr lang="en-US" dirty="0"/>
              <a:t>), e</a:t>
            </a:r>
            <a:r>
              <a:rPr lang="en-US" baseline="-25000" dirty="0"/>
              <a:t>5 </a:t>
            </a:r>
            <a:r>
              <a:rPr lang="en-US" dirty="0"/>
              <a:t>= ( 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4 </a:t>
            </a:r>
            <a:r>
              <a:rPr lang="en-US" dirty="0"/>
              <a:t>), e</a:t>
            </a:r>
            <a:r>
              <a:rPr lang="en-US" baseline="-25000" dirty="0"/>
              <a:t>6 </a:t>
            </a:r>
            <a:r>
              <a:rPr lang="en-US" dirty="0"/>
              <a:t>= ( v</a:t>
            </a:r>
            <a:r>
              <a:rPr lang="en-US" baseline="-25000" dirty="0"/>
              <a:t>2</a:t>
            </a:r>
            <a:r>
              <a:rPr lang="en-US" dirty="0"/>
              <a:t>, v</a:t>
            </a:r>
            <a:r>
              <a:rPr lang="en-US" baseline="-25000" dirty="0"/>
              <a:t>3 </a:t>
            </a:r>
            <a:r>
              <a:rPr lang="en-US" dirty="0"/>
              <a:t>), e</a:t>
            </a:r>
            <a:r>
              <a:rPr lang="en-US" baseline="-25000" dirty="0"/>
              <a:t>7 </a:t>
            </a:r>
            <a:r>
              <a:rPr lang="en-US" dirty="0"/>
              <a:t>= (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5 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7779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3402-FEDE-C94C-86E5-75DA914B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Degrees of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20504-8947-C340-9F06-D37C95E7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https://www.youtube.com/watch?v=TcxZSmzPw8k</a:t>
            </a:r>
            <a:endParaRPr lang="en-US" dirty="0"/>
          </a:p>
          <a:p>
            <a:r>
              <a:rPr lang="en-US" dirty="0"/>
              <a:t>How many degrees of separation? </a:t>
            </a:r>
          </a:p>
          <a:p>
            <a:r>
              <a:rPr lang="en-US" dirty="0"/>
              <a:t>This is actually not a simple question</a:t>
            </a:r>
          </a:p>
        </p:txBody>
      </p:sp>
    </p:spTree>
    <p:extLst>
      <p:ext uri="{BB962C8B-B14F-4D97-AF65-F5344CB8AC3E}">
        <p14:creationId xmlns:p14="http://schemas.microsoft.com/office/powerpoint/2010/main" val="40753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2F4D-B873-344E-99F6-3BE87C04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16FD-E55C-954C-A75B-E0188C6F5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091976" cy="658876"/>
          </a:xfrm>
        </p:spPr>
        <p:txBody>
          <a:bodyPr/>
          <a:lstStyle/>
          <a:p>
            <a:r>
              <a:rPr lang="en-US" dirty="0"/>
              <a:t>Open and closed triplets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B909E07-40D5-5545-A408-6E01F1DF6D9E}"/>
              </a:ext>
            </a:extLst>
          </p:cNvPr>
          <p:cNvGrpSpPr/>
          <p:nvPr/>
        </p:nvGrpSpPr>
        <p:grpSpPr>
          <a:xfrm>
            <a:off x="7450174" y="2437869"/>
            <a:ext cx="3805003" cy="1325976"/>
            <a:chOff x="6236706" y="2538810"/>
            <a:chExt cx="3805003" cy="132597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EEFB0B7-4F21-A34A-8509-DC2B24A4B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1905" y="2664810"/>
              <a:ext cx="466457" cy="649451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A1AD05-4BD7-C447-BD41-CA888715C8E3}"/>
                </a:ext>
              </a:extLst>
            </p:cNvPr>
            <p:cNvCxnSpPr>
              <a:cxnSpLocks/>
            </p:cNvCxnSpPr>
            <p:nvPr/>
          </p:nvCxnSpPr>
          <p:spPr>
            <a:xfrm>
              <a:off x="8734557" y="2664810"/>
              <a:ext cx="1023805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2B8C38-9909-FE4D-9A23-7FEADE90F67E}"/>
                </a:ext>
              </a:extLst>
            </p:cNvPr>
            <p:cNvCxnSpPr>
              <a:cxnSpLocks/>
            </p:cNvCxnSpPr>
            <p:nvPr/>
          </p:nvCxnSpPr>
          <p:spPr>
            <a:xfrm>
              <a:off x="8734557" y="2664810"/>
              <a:ext cx="557348" cy="649451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865E83-1C80-9C49-B591-C373E58D3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25" y="2664810"/>
              <a:ext cx="496525" cy="649451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4C609A-ECDE-AC46-9362-8FE1A85CC7E1}"/>
                </a:ext>
              </a:extLst>
            </p:cNvPr>
            <p:cNvCxnSpPr/>
            <p:nvPr/>
          </p:nvCxnSpPr>
          <p:spPr>
            <a:xfrm>
              <a:off x="6444202" y="2664810"/>
              <a:ext cx="518159" cy="649451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621F0F6-949F-A346-8918-18E5592DCF55}"/>
                </a:ext>
              </a:extLst>
            </p:cNvPr>
            <p:cNvSpPr/>
            <p:nvPr/>
          </p:nvSpPr>
          <p:spPr>
            <a:xfrm>
              <a:off x="6836361" y="3188261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67F993-BEF9-9B4C-ADB4-5C529E447F95}"/>
                </a:ext>
              </a:extLst>
            </p:cNvPr>
            <p:cNvSpPr/>
            <p:nvPr/>
          </p:nvSpPr>
          <p:spPr>
            <a:xfrm>
              <a:off x="6318202" y="253881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65C8144-54BB-454B-902A-E9A6D0328C34}"/>
                </a:ext>
              </a:extLst>
            </p:cNvPr>
            <p:cNvSpPr/>
            <p:nvPr/>
          </p:nvSpPr>
          <p:spPr>
            <a:xfrm>
              <a:off x="7332750" y="253881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0307A4-D53B-3947-9228-29B1B2287F55}"/>
                </a:ext>
              </a:extLst>
            </p:cNvPr>
            <p:cNvSpPr/>
            <p:nvPr/>
          </p:nvSpPr>
          <p:spPr>
            <a:xfrm>
              <a:off x="8608556" y="253881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CC4C0FF-2F01-C948-973D-F29BFEC13AA6}"/>
                </a:ext>
              </a:extLst>
            </p:cNvPr>
            <p:cNvSpPr/>
            <p:nvPr/>
          </p:nvSpPr>
          <p:spPr>
            <a:xfrm>
              <a:off x="9632362" y="253881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E583AA-E221-1C4F-B313-FFF371CDB8B9}"/>
                </a:ext>
              </a:extLst>
            </p:cNvPr>
            <p:cNvSpPr/>
            <p:nvPr/>
          </p:nvSpPr>
          <p:spPr>
            <a:xfrm>
              <a:off x="9165905" y="3188261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D5FD4A-B2BC-7943-ACE1-235D02DDC665}"/>
                </a:ext>
              </a:extLst>
            </p:cNvPr>
            <p:cNvSpPr txBox="1"/>
            <p:nvPr/>
          </p:nvSpPr>
          <p:spPr>
            <a:xfrm>
              <a:off x="6236706" y="349545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Open triplet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2746A0-0111-2F49-A066-00AF5F6C67E3}"/>
                </a:ext>
              </a:extLst>
            </p:cNvPr>
            <p:cNvSpPr txBox="1"/>
            <p:nvPr/>
          </p:nvSpPr>
          <p:spPr>
            <a:xfrm>
              <a:off x="8451209" y="3495454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Closed triplet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97220A3-05D7-4149-AE9A-2DDFE5F59400}"/>
              </a:ext>
            </a:extLst>
          </p:cNvPr>
          <p:cNvGrpSpPr/>
          <p:nvPr/>
        </p:nvGrpSpPr>
        <p:grpSpPr>
          <a:xfrm>
            <a:off x="8049829" y="3763845"/>
            <a:ext cx="2551100" cy="1935812"/>
            <a:chOff x="6866550" y="4179856"/>
            <a:chExt cx="2551100" cy="193581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3B47F34-F8E4-6E41-989C-F1DFBB4758BE}"/>
                </a:ext>
              </a:extLst>
            </p:cNvPr>
            <p:cNvCxnSpPr>
              <a:cxnSpLocks/>
            </p:cNvCxnSpPr>
            <p:nvPr/>
          </p:nvCxnSpPr>
          <p:spPr>
            <a:xfrm>
              <a:off x="7324174" y="4952681"/>
              <a:ext cx="817926" cy="672319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9DBF38-494E-9343-B23E-F54911008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2100" y="4952681"/>
              <a:ext cx="897805" cy="67232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FC1A878-E21C-4A4B-8B0E-BCFF90FD167A}"/>
                </a:ext>
              </a:extLst>
            </p:cNvPr>
            <p:cNvCxnSpPr>
              <a:cxnSpLocks/>
            </p:cNvCxnSpPr>
            <p:nvPr/>
          </p:nvCxnSpPr>
          <p:spPr>
            <a:xfrm>
              <a:off x="8142100" y="4637681"/>
              <a:ext cx="897805" cy="31500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2BFF144-E735-C541-A87B-9DF97A5F1ACA}"/>
                </a:ext>
              </a:extLst>
            </p:cNvPr>
            <p:cNvCxnSpPr>
              <a:cxnSpLocks/>
            </p:cNvCxnSpPr>
            <p:nvPr/>
          </p:nvCxnSpPr>
          <p:spPr>
            <a:xfrm>
              <a:off x="8142100" y="4637681"/>
              <a:ext cx="0" cy="987319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686E7C0-61BD-0C47-A890-7B4D00C90EA2}"/>
                </a:ext>
              </a:extLst>
            </p:cNvPr>
            <p:cNvSpPr/>
            <p:nvPr/>
          </p:nvSpPr>
          <p:spPr>
            <a:xfrm>
              <a:off x="8016100" y="4511681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9343407-39A2-E547-AF44-97BE02CC4181}"/>
                </a:ext>
              </a:extLst>
            </p:cNvPr>
            <p:cNvSpPr/>
            <p:nvPr/>
          </p:nvSpPr>
          <p:spPr>
            <a:xfrm>
              <a:off x="8913905" y="4826681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BCD216-EC10-974D-A9AB-25FE22D25994}"/>
                </a:ext>
              </a:extLst>
            </p:cNvPr>
            <p:cNvSpPr/>
            <p:nvPr/>
          </p:nvSpPr>
          <p:spPr>
            <a:xfrm>
              <a:off x="8016100" y="549900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4D97E7-BEE2-E24A-9211-4C44F8F5B685}"/>
                </a:ext>
              </a:extLst>
            </p:cNvPr>
            <p:cNvSpPr/>
            <p:nvPr/>
          </p:nvSpPr>
          <p:spPr>
            <a:xfrm>
              <a:off x="7198174" y="4826681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C14F34-77E5-8E40-9250-872A67248BC3}"/>
                </a:ext>
              </a:extLst>
            </p:cNvPr>
            <p:cNvSpPr txBox="1"/>
            <p:nvPr/>
          </p:nvSpPr>
          <p:spPr>
            <a:xfrm>
              <a:off x="7952785" y="5746336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67BFE3B-67D0-D441-A31A-8D3866249521}"/>
                </a:ext>
              </a:extLst>
            </p:cNvPr>
            <p:cNvSpPr txBox="1"/>
            <p:nvPr/>
          </p:nvSpPr>
          <p:spPr>
            <a:xfrm>
              <a:off x="9039020" y="451443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D422B5-FC88-514C-B7C0-F32DC7795D99}"/>
                </a:ext>
              </a:extLst>
            </p:cNvPr>
            <p:cNvSpPr txBox="1"/>
            <p:nvPr/>
          </p:nvSpPr>
          <p:spPr>
            <a:xfrm>
              <a:off x="7952785" y="4179856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7613607-84A0-8246-BDE1-E98F54CE9CC6}"/>
                </a:ext>
              </a:extLst>
            </p:cNvPr>
            <p:cNvSpPr txBox="1"/>
            <p:nvPr/>
          </p:nvSpPr>
          <p:spPr>
            <a:xfrm>
              <a:off x="6866550" y="4546980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C6E301E-C2E5-F345-A9EE-FB84ABB53633}"/>
              </a:ext>
            </a:extLst>
          </p:cNvPr>
          <p:cNvSpPr txBox="1">
            <a:spLocks/>
          </p:cNvSpPr>
          <p:nvPr/>
        </p:nvSpPr>
        <p:spPr>
          <a:xfrm>
            <a:off x="680320" y="2961231"/>
            <a:ext cx="6643854" cy="658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clustering coefficient of vertex v is defined as:</a:t>
            </a:r>
            <a:br>
              <a:rPr lang="en-US" dirty="0"/>
            </a:br>
            <a:r>
              <a:rPr lang="en-US" dirty="0"/>
              <a:t>Number of closed triplets / Total number of triplets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05AC65BC-A234-1B4C-AFAD-83FF063753B8}"/>
              </a:ext>
            </a:extLst>
          </p:cNvPr>
          <p:cNvSpPr txBox="1">
            <a:spLocks/>
          </p:cNvSpPr>
          <p:nvPr/>
        </p:nvSpPr>
        <p:spPr>
          <a:xfrm>
            <a:off x="680321" y="3953655"/>
            <a:ext cx="6312661" cy="2490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open triplets of vertex v</a:t>
            </a:r>
            <a:r>
              <a:rPr lang="en-US" baseline="-25000" dirty="0"/>
              <a:t>1 </a:t>
            </a:r>
            <a:r>
              <a:rPr lang="en-US" dirty="0"/>
              <a:t>are:</a:t>
            </a:r>
            <a:br>
              <a:rPr lang="en-US" dirty="0"/>
            </a:br>
            <a:r>
              <a:rPr lang="en-US" dirty="0"/>
              <a:t>(v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v</a:t>
            </a:r>
            <a:r>
              <a:rPr lang="en-US" baseline="-25000" dirty="0"/>
              <a:t>3</a:t>
            </a:r>
            <a:r>
              <a:rPr lang="en-US" dirty="0"/>
              <a:t>), (v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v</a:t>
            </a:r>
            <a:r>
              <a:rPr lang="en-US" baseline="-25000" dirty="0"/>
              <a:t>4</a:t>
            </a:r>
            <a:r>
              <a:rPr lang="en-US" dirty="0"/>
              <a:t>)</a:t>
            </a:r>
          </a:p>
          <a:p>
            <a:r>
              <a:rPr lang="en-US" dirty="0"/>
              <a:t>The close triplets of vertex v</a:t>
            </a:r>
            <a:r>
              <a:rPr lang="en-US" baseline="-25000" dirty="0"/>
              <a:t>1 </a:t>
            </a:r>
            <a:r>
              <a:rPr lang="en-US" dirty="0"/>
              <a:t>are:</a:t>
            </a:r>
            <a:br>
              <a:rPr lang="en-US" dirty="0"/>
            </a:br>
            <a:r>
              <a:rPr lang="en-US" dirty="0"/>
              <a:t>(v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4</a:t>
            </a:r>
            <a:r>
              <a:rPr lang="en-US" dirty="0"/>
              <a:t>)</a:t>
            </a:r>
          </a:p>
          <a:p>
            <a:r>
              <a:rPr lang="en-US" dirty="0"/>
              <a:t>The clustering coefficient of v</a:t>
            </a:r>
            <a:r>
              <a:rPr lang="en-US" baseline="-25000" dirty="0"/>
              <a:t>1 </a:t>
            </a:r>
            <a:r>
              <a:rPr lang="en-US" dirty="0"/>
              <a:t>is:</a:t>
            </a:r>
            <a:br>
              <a:rPr lang="en-US" dirty="0"/>
            </a:br>
            <a:r>
              <a:rPr lang="en-US" dirty="0"/>
              <a:t>1/(2+1) = 1/3</a:t>
            </a:r>
          </a:p>
        </p:txBody>
      </p:sp>
    </p:spTree>
    <p:extLst>
      <p:ext uri="{BB962C8B-B14F-4D97-AF65-F5344CB8AC3E}">
        <p14:creationId xmlns:p14="http://schemas.microsoft.com/office/powerpoint/2010/main" val="188796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9" grpId="0"/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C204-AFB9-9A47-A8CE-CF344C4C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 of Weak 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246EC-CA6C-4C41-B129-88013B53F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6028"/>
          </a:xfrm>
        </p:spPr>
        <p:txBody>
          <a:bodyPr>
            <a:normAutofit/>
          </a:bodyPr>
          <a:lstStyle/>
          <a:p>
            <a:r>
              <a:rPr lang="en-US" dirty="0"/>
              <a:t>Closed triplets are also called strong ties</a:t>
            </a:r>
          </a:p>
          <a:p>
            <a:r>
              <a:rPr lang="en-US" dirty="0"/>
              <a:t>Open triplets are also called weak ties</a:t>
            </a:r>
          </a:p>
          <a:p>
            <a:r>
              <a:rPr lang="en-US" dirty="0"/>
              <a:t>In a friendship network, when you have a closed triplet, your friend of a friend is also a friend of yours</a:t>
            </a:r>
          </a:p>
          <a:p>
            <a:r>
              <a:rPr lang="en-US" dirty="0"/>
              <a:t>When many of the ties are strong ties, you will not be able to reach as many people in the same number of steps</a:t>
            </a:r>
          </a:p>
          <a:p>
            <a:r>
              <a:rPr lang="en-US" dirty="0">
                <a:hlinkClick r:id="rId2"/>
              </a:rPr>
              <a:t>https://research.fb.com/how-strong-and-weak-ties-help-you-find-a-job/</a:t>
            </a:r>
            <a:endParaRPr lang="en-US" dirty="0"/>
          </a:p>
          <a:p>
            <a:r>
              <a:rPr lang="en-US" dirty="0"/>
              <a:t>Research shows that strong ties help people maintain close relationships, while weak ties help people advance careers and professional connections</a:t>
            </a:r>
          </a:p>
        </p:txBody>
      </p:sp>
    </p:spTree>
    <p:extLst>
      <p:ext uri="{BB962C8B-B14F-4D97-AF65-F5344CB8AC3E}">
        <p14:creationId xmlns:p14="http://schemas.microsoft.com/office/powerpoint/2010/main" val="115763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C2F3-180A-2347-A1AE-BC981C74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0C16C-EFAD-814C-B391-749E5BD4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267632" cy="519538"/>
          </a:xfrm>
        </p:spPr>
        <p:txBody>
          <a:bodyPr/>
          <a:lstStyle/>
          <a:p>
            <a:r>
              <a:rPr lang="en-US" dirty="0"/>
              <a:t>What things spread on a network?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E31687-DD59-4C46-A41E-7A610ED8F6A5}"/>
              </a:ext>
            </a:extLst>
          </p:cNvPr>
          <p:cNvSpPr txBox="1">
            <a:spLocks/>
          </p:cNvSpPr>
          <p:nvPr/>
        </p:nvSpPr>
        <p:spPr>
          <a:xfrm>
            <a:off x="680321" y="2839580"/>
            <a:ext cx="2646354" cy="1288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Social network</a:t>
            </a:r>
          </a:p>
          <a:p>
            <a:pPr lvl="1"/>
            <a:r>
              <a:rPr lang="en-US" dirty="0"/>
              <a:t>Rumors</a:t>
            </a:r>
          </a:p>
          <a:p>
            <a:pPr lvl="1"/>
            <a:r>
              <a:rPr lang="en-US" dirty="0"/>
              <a:t>Sentiments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3F1720-296A-0947-9892-A7D81A0E6B08}"/>
              </a:ext>
            </a:extLst>
          </p:cNvPr>
          <p:cNvSpPr txBox="1">
            <a:spLocks/>
          </p:cNvSpPr>
          <p:nvPr/>
        </p:nvSpPr>
        <p:spPr>
          <a:xfrm>
            <a:off x="680320" y="4127863"/>
            <a:ext cx="5006377" cy="1288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Information technology network</a:t>
            </a:r>
          </a:p>
          <a:p>
            <a:pPr lvl="1"/>
            <a:r>
              <a:rPr lang="en-US" dirty="0"/>
              <a:t>Knowledge</a:t>
            </a:r>
          </a:p>
          <a:p>
            <a:pPr lvl="1"/>
            <a:r>
              <a:rPr lang="en-US" dirty="0"/>
              <a:t>Computer viruses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46E7B9-FF68-794C-8E6E-5E9D559AE84A}"/>
              </a:ext>
            </a:extLst>
          </p:cNvPr>
          <p:cNvSpPr txBox="1">
            <a:spLocks/>
          </p:cNvSpPr>
          <p:nvPr/>
        </p:nvSpPr>
        <p:spPr>
          <a:xfrm>
            <a:off x="680321" y="5416147"/>
            <a:ext cx="2646354" cy="89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Biology network</a:t>
            </a:r>
          </a:p>
          <a:p>
            <a:pPr lvl="1"/>
            <a:r>
              <a:rPr lang="en-US" dirty="0"/>
              <a:t>Diseases</a:t>
            </a:r>
          </a:p>
        </p:txBody>
      </p:sp>
    </p:spTree>
    <p:extLst>
      <p:ext uri="{BB962C8B-B14F-4D97-AF65-F5344CB8AC3E}">
        <p14:creationId xmlns:p14="http://schemas.microsoft.com/office/powerpoint/2010/main" val="376963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3C3D-5BBE-014D-A29B-72D804D0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C45C-CB4C-0145-AB4D-6AFABFC5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7880205" cy="6066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Who is more central in the phenomena of spreading?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978E75-5A7B-B546-842E-64A511C01245}"/>
              </a:ext>
            </a:extLst>
          </p:cNvPr>
          <p:cNvSpPr txBox="1">
            <a:spLocks/>
          </p:cNvSpPr>
          <p:nvPr/>
        </p:nvSpPr>
        <p:spPr>
          <a:xfrm>
            <a:off x="680320" y="2943497"/>
            <a:ext cx="7880205" cy="60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Effectiveness in reaching out to people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63B762-EFF4-264B-83E9-AD3EC8131A7E}"/>
              </a:ext>
            </a:extLst>
          </p:cNvPr>
          <p:cNvSpPr txBox="1">
            <a:spLocks/>
          </p:cNvSpPr>
          <p:nvPr/>
        </p:nvSpPr>
        <p:spPr>
          <a:xfrm>
            <a:off x="680319" y="3446204"/>
            <a:ext cx="7880205" cy="60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Knows most of the gossip going around in the office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6672AE-71C8-C948-91B0-9F5DD81A81BF}"/>
              </a:ext>
            </a:extLst>
          </p:cNvPr>
          <p:cNvSpPr txBox="1">
            <a:spLocks/>
          </p:cNvSpPr>
          <p:nvPr/>
        </p:nvSpPr>
        <p:spPr>
          <a:xfrm>
            <a:off x="680318" y="3948911"/>
            <a:ext cx="7880205" cy="60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Bridging people from different communities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5CCAD9-96C3-9040-835E-2EE39C087687}"/>
              </a:ext>
            </a:extLst>
          </p:cNvPr>
          <p:cNvSpPr txBox="1">
            <a:spLocks/>
          </p:cNvSpPr>
          <p:nvPr/>
        </p:nvSpPr>
        <p:spPr>
          <a:xfrm>
            <a:off x="680317" y="4446252"/>
            <a:ext cx="7880205" cy="60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likely to be noticed by any random person</a:t>
            </a:r>
          </a:p>
        </p:txBody>
      </p:sp>
    </p:spTree>
    <p:extLst>
      <p:ext uri="{BB962C8B-B14F-4D97-AF65-F5344CB8AC3E}">
        <p14:creationId xmlns:p14="http://schemas.microsoft.com/office/powerpoint/2010/main" val="91712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8F9A-834A-B449-BFA8-99462D71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E7DB5-C16A-5A4E-8A81-10663F914D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2"/>
                <a:ext cx="9613861" cy="41597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Degree Centrality of a vertex is the degree of the vertex.</a:t>
                </a:r>
              </a:p>
              <a:p>
                <a:r>
                  <a:rPr lang="en-US" dirty="0"/>
                  <a:t>Closeness Centrality of a vertex is the reciprocal of the average of the distance of the shortest path from the vertex to all other vertices. Closeness Centrality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Harmonic Centrality of a vertex is the harmonic mean of the distance of the shortest path from the vertex to all other vertices. Harmonic Centrality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box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 err="1"/>
                  <a:t>Betweenness</a:t>
                </a:r>
                <a:r>
                  <a:rPr lang="en-US" dirty="0"/>
                  <a:t> Centrality of a vertex v is the average, among all pairs of vertices different from v, of the proportion of shortest paths that pass through v.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0E7DB5-C16A-5A4E-8A81-10663F914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2"/>
                <a:ext cx="9613861" cy="4159721"/>
              </a:xfrm>
              <a:blipFill>
                <a:blip r:embed="rId2"/>
                <a:stretch>
                  <a:fillRect l="-792" t="-1824" r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8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F07745-D943-46DF-AB69-FA455CE428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95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A2E17-3305-4404-A0DA-5CC3BDAFE0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3CF53-A501-FB4E-B5A1-6470D2EE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90" y="609600"/>
            <a:ext cx="7784630" cy="56049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68429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8D3B-D99F-BE42-9858-16B1F69F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353F-54D7-9043-A870-455373429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7475"/>
            <a:ext cx="9613861" cy="4750526"/>
          </a:xfrm>
        </p:spPr>
        <p:txBody>
          <a:bodyPr>
            <a:normAutofit/>
          </a:bodyPr>
          <a:lstStyle/>
          <a:p>
            <a:r>
              <a:rPr lang="en-US" dirty="0"/>
              <a:t>PageRank Centrality is closely related to Google’s PageRank</a:t>
            </a:r>
          </a:p>
          <a:p>
            <a:r>
              <a:rPr lang="en-US" dirty="0"/>
              <a:t>Eigenvector Centrality is the equilibrium state of this process:</a:t>
            </a:r>
          </a:p>
          <a:p>
            <a:pPr lvl="1"/>
            <a:r>
              <a:rPr lang="en-US" dirty="0"/>
              <a:t>Initialize a centrality metric for each vertex</a:t>
            </a:r>
          </a:p>
          <a:p>
            <a:pPr lvl="1"/>
            <a:r>
              <a:rPr lang="en-US" dirty="0"/>
              <a:t>In each iteration, for each vertex, distribute its centrality evenly among all outgoing edges.</a:t>
            </a:r>
          </a:p>
          <a:p>
            <a:pPr lvl="1"/>
            <a:r>
              <a:rPr lang="en-US" dirty="0"/>
              <a:t>The centrality of the next iteration is equal to the sum of incoming centralities</a:t>
            </a:r>
          </a:p>
          <a:p>
            <a:pPr lvl="1"/>
            <a:r>
              <a:rPr lang="en-US" dirty="0"/>
              <a:t>Repeat until convergence</a:t>
            </a:r>
          </a:p>
          <a:p>
            <a:r>
              <a:rPr lang="en-US" dirty="0"/>
              <a:t>PageRank Centrality, in addition to Eigenvector Centrality, uses random teleportation with a small probability, to avoid some vertices from being zeroed out</a:t>
            </a:r>
          </a:p>
          <a:p>
            <a:r>
              <a:rPr lang="en-US" dirty="0"/>
              <a:t>Typically few nodes will have very high PageRank Centrality, and the rest will be close to zero</a:t>
            </a:r>
          </a:p>
        </p:txBody>
      </p:sp>
    </p:spTree>
    <p:extLst>
      <p:ext uri="{BB962C8B-B14F-4D97-AF65-F5344CB8AC3E}">
        <p14:creationId xmlns:p14="http://schemas.microsoft.com/office/powerpoint/2010/main" val="16182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F3B8-4C17-0342-9401-9F3194B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Attachment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9C9C1-E6A5-8F44-B716-19742E89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35273"/>
            <a:ext cx="4945779" cy="6857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3D Map of the World Wide Web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88FC-DEB7-C641-90DB-7648A1B51516}"/>
              </a:ext>
            </a:extLst>
          </p:cNvPr>
          <p:cNvSpPr txBox="1"/>
          <p:nvPr/>
        </p:nvSpPr>
        <p:spPr>
          <a:xfrm>
            <a:off x="680321" y="5981700"/>
            <a:ext cx="525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</a:t>
            </a:r>
          </a:p>
          <a:p>
            <a:r>
              <a:rPr lang="en-US" dirty="0">
                <a:hlinkClick r:id="rId2"/>
              </a:rPr>
              <a:t>http://www.vlib.us/web/worldwideweb3d.html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59EF1-0605-C340-82E0-5215D4CD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969532"/>
            <a:ext cx="381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64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9C12-0DA5-F847-92C2-9FA93864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Attachment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DDDAC-5C17-CC4C-ABA3-EB5F1D5E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8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dirty="0"/>
              <a:t>Preferential attachment explains why many graphs are scale-free graphs</a:t>
            </a:r>
          </a:p>
          <a:p>
            <a:r>
              <a:rPr lang="en-US" dirty="0"/>
              <a:t>Scale-free means that the degree distribution follows a power-law with no scale</a:t>
            </a:r>
          </a:p>
          <a:p>
            <a:r>
              <a:rPr lang="en-US" dirty="0"/>
              <a:t>The result is that many graphs grow into having few nodes with very large degree, and many nodes to have small degree</a:t>
            </a:r>
          </a:p>
          <a:p>
            <a:r>
              <a:rPr lang="en-US" dirty="0">
                <a:hlinkClick r:id="rId2"/>
              </a:rPr>
              <a:t>http://estebanmoro.org/2012/11/preferential-attachment-be-first/</a:t>
            </a:r>
            <a:endParaRPr lang="en-US" dirty="0"/>
          </a:p>
          <a:p>
            <a:r>
              <a:rPr lang="en-US" dirty="0"/>
              <a:t>The preferential attachment process starts from a small graph. Vertices are added sequentially with fixed number of edges. Each edge is attached to pre-existing vertices with a probability proportional to the degree of those vertices.</a:t>
            </a:r>
          </a:p>
          <a:p>
            <a:r>
              <a:rPr lang="en-US" dirty="0">
                <a:solidFill>
                  <a:srgbClr val="FF0000"/>
                </a:solidFill>
              </a:rPr>
              <a:t>Think: if you have n friends, your probability of growing in the network is proportional to n</a:t>
            </a:r>
          </a:p>
          <a:p>
            <a:r>
              <a:rPr lang="en-US"/>
              <a:t>“The </a:t>
            </a:r>
            <a:r>
              <a:rPr lang="en-US" dirty="0"/>
              <a:t>rich </a:t>
            </a:r>
            <a:r>
              <a:rPr lang="en-US"/>
              <a:t>get richer”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47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E0D3-91C8-C24F-B753-D125CA2E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9BA41-3FC2-324A-96F3-C3DBB9357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393841"/>
          </a:xfrm>
        </p:spPr>
        <p:txBody>
          <a:bodyPr/>
          <a:lstStyle/>
          <a:p>
            <a:r>
              <a:rPr lang="en-US" dirty="0"/>
              <a:t>Graphs can be directed</a:t>
            </a:r>
          </a:p>
          <a:p>
            <a:r>
              <a:rPr lang="en-US" dirty="0"/>
              <a:t>The edges of directed graphs have directions</a:t>
            </a:r>
          </a:p>
          <a:p>
            <a:r>
              <a:rPr lang="en-US" dirty="0"/>
              <a:t>Graphs can also be bi-directed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318FBE-FABD-D04A-9E39-9AD4AEF57677}"/>
              </a:ext>
            </a:extLst>
          </p:cNvPr>
          <p:cNvSpPr txBox="1">
            <a:spLocks/>
          </p:cNvSpPr>
          <p:nvPr/>
        </p:nvSpPr>
        <p:spPr>
          <a:xfrm>
            <a:off x="666097" y="3730715"/>
            <a:ext cx="7036248" cy="217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V = {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4</a:t>
            </a:r>
            <a:r>
              <a:rPr lang="en-US" dirty="0"/>
              <a:t> }</a:t>
            </a:r>
          </a:p>
          <a:p>
            <a:r>
              <a:rPr lang="en-US" dirty="0"/>
              <a:t>E = {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, e</a:t>
            </a:r>
            <a:r>
              <a:rPr lang="en-US" baseline="-25000" dirty="0"/>
              <a:t>3</a:t>
            </a:r>
            <a:r>
              <a:rPr lang="en-US" dirty="0"/>
              <a:t>, e</a:t>
            </a:r>
            <a:r>
              <a:rPr lang="en-US" baseline="-25000" dirty="0"/>
              <a:t>4 </a:t>
            </a:r>
            <a:r>
              <a:rPr lang="en-US" dirty="0"/>
              <a:t>}</a:t>
            </a:r>
          </a:p>
          <a:p>
            <a:r>
              <a:rPr lang="en-US" dirty="0"/>
              <a:t>Where e</a:t>
            </a:r>
            <a:r>
              <a:rPr lang="en-US" baseline="-25000" dirty="0"/>
              <a:t>1 </a:t>
            </a:r>
            <a:r>
              <a:rPr lang="en-US" dirty="0"/>
              <a:t>= (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 </a:t>
            </a:r>
            <a:r>
              <a:rPr lang="en-US" dirty="0"/>
              <a:t>), e</a:t>
            </a:r>
            <a:r>
              <a:rPr lang="en-US" baseline="-25000" dirty="0"/>
              <a:t>2 </a:t>
            </a:r>
            <a:r>
              <a:rPr lang="en-US" dirty="0"/>
              <a:t>= ( v</a:t>
            </a:r>
            <a:r>
              <a:rPr lang="en-US" baseline="-25000" dirty="0"/>
              <a:t>2</a:t>
            </a:r>
            <a:r>
              <a:rPr lang="en-US" dirty="0"/>
              <a:t>, v</a:t>
            </a:r>
            <a:r>
              <a:rPr lang="en-US" baseline="-25000" dirty="0"/>
              <a:t>1 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e</a:t>
            </a:r>
            <a:r>
              <a:rPr lang="en-US" baseline="-25000" dirty="0"/>
              <a:t>3 </a:t>
            </a:r>
            <a:r>
              <a:rPr lang="en-US" dirty="0"/>
              <a:t>= ( v</a:t>
            </a:r>
            <a:r>
              <a:rPr lang="en-US" baseline="-25000" dirty="0"/>
              <a:t>3</a:t>
            </a:r>
            <a:r>
              <a:rPr lang="en-US" dirty="0"/>
              <a:t>, v</a:t>
            </a:r>
            <a:r>
              <a:rPr lang="en-US" baseline="-25000" dirty="0"/>
              <a:t>2 </a:t>
            </a:r>
            <a:r>
              <a:rPr lang="en-US" dirty="0"/>
              <a:t>), e</a:t>
            </a:r>
            <a:r>
              <a:rPr lang="en-US" baseline="-25000" dirty="0"/>
              <a:t>4 </a:t>
            </a:r>
            <a:r>
              <a:rPr lang="en-US" dirty="0"/>
              <a:t>= ( v</a:t>
            </a:r>
            <a:r>
              <a:rPr lang="en-US" baseline="-25000" dirty="0"/>
              <a:t>4</a:t>
            </a:r>
            <a:r>
              <a:rPr lang="en-US" dirty="0"/>
              <a:t>, v</a:t>
            </a:r>
            <a:r>
              <a:rPr lang="en-US" baseline="-25000" dirty="0"/>
              <a:t>2 </a:t>
            </a:r>
            <a:r>
              <a:rPr lang="en-US" dirty="0"/>
              <a:t>)</a:t>
            </a:r>
          </a:p>
          <a:p>
            <a:r>
              <a:rPr lang="en-US" dirty="0"/>
              <a:t>Notice the direction of the tuples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D1F8A8-16E7-DC44-AAB0-B1E84F941B04}"/>
              </a:ext>
            </a:extLst>
          </p:cNvPr>
          <p:cNvGrpSpPr/>
          <p:nvPr/>
        </p:nvGrpSpPr>
        <p:grpSpPr>
          <a:xfrm>
            <a:off x="8316786" y="4136531"/>
            <a:ext cx="3025280" cy="2042990"/>
            <a:chOff x="8316786" y="4136531"/>
            <a:chExt cx="3025280" cy="204299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1AB0D0-7A0A-6341-94A4-1B41F127866C}"/>
                </a:ext>
              </a:extLst>
            </p:cNvPr>
            <p:cNvSpPr/>
            <p:nvPr/>
          </p:nvSpPr>
          <p:spPr>
            <a:xfrm>
              <a:off x="10782623" y="4412592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663BEA-01F3-5146-B903-9661FE20EE0D}"/>
                </a:ext>
              </a:extLst>
            </p:cNvPr>
            <p:cNvSpPr/>
            <p:nvPr/>
          </p:nvSpPr>
          <p:spPr>
            <a:xfrm>
              <a:off x="9934254" y="507008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EBAD9E7-C618-7E4C-BF4A-F62BC2891853}"/>
                </a:ext>
              </a:extLst>
            </p:cNvPr>
            <p:cNvSpPr/>
            <p:nvPr/>
          </p:nvSpPr>
          <p:spPr>
            <a:xfrm>
              <a:off x="8675143" y="507008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E46A73-6171-2F49-A44A-28B24C4F8157}"/>
                </a:ext>
              </a:extLst>
            </p:cNvPr>
            <p:cNvSpPr/>
            <p:nvPr/>
          </p:nvSpPr>
          <p:spPr>
            <a:xfrm>
              <a:off x="10782623" y="568418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15292CB-4939-9D41-9E64-829AF4C01BB9}"/>
                </a:ext>
              </a:extLst>
            </p:cNvPr>
            <p:cNvCxnSpPr>
              <a:stCxn id="6" idx="6"/>
              <a:endCxn id="5" idx="2"/>
            </p:cNvCxnSpPr>
            <p:nvPr/>
          </p:nvCxnSpPr>
          <p:spPr>
            <a:xfrm>
              <a:off x="8927143" y="5196089"/>
              <a:ext cx="1007111" cy="0"/>
            </a:xfrm>
            <a:prstGeom prst="straightConnector1">
              <a:avLst/>
            </a:prstGeom>
            <a:ln w="63500"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160F817-08F3-B541-9936-92920E0A923E}"/>
                </a:ext>
              </a:extLst>
            </p:cNvPr>
            <p:cNvCxnSpPr>
              <a:stCxn id="4" idx="3"/>
              <a:endCxn id="5" idx="7"/>
            </p:cNvCxnSpPr>
            <p:nvPr/>
          </p:nvCxnSpPr>
          <p:spPr>
            <a:xfrm flipH="1">
              <a:off x="10149349" y="4627687"/>
              <a:ext cx="670179" cy="479307"/>
            </a:xfrm>
            <a:prstGeom prst="straightConnector1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9150EB-4643-8241-B08B-EFF28759F576}"/>
                </a:ext>
              </a:extLst>
            </p:cNvPr>
            <p:cNvCxnSpPr>
              <a:cxnSpLocks/>
              <a:stCxn id="7" idx="1"/>
              <a:endCxn id="5" idx="5"/>
            </p:cNvCxnSpPr>
            <p:nvPr/>
          </p:nvCxnSpPr>
          <p:spPr>
            <a:xfrm flipH="1" flipV="1">
              <a:off x="10149349" y="5285184"/>
              <a:ext cx="670179" cy="435910"/>
            </a:xfrm>
            <a:prstGeom prst="straightConnector1">
              <a:avLst/>
            </a:prstGeom>
            <a:ln w="635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6DD808-E798-144F-BE15-22AEE427914A}"/>
                </a:ext>
              </a:extLst>
            </p:cNvPr>
            <p:cNvSpPr txBox="1"/>
            <p:nvPr/>
          </p:nvSpPr>
          <p:spPr>
            <a:xfrm>
              <a:off x="10908623" y="4136531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631D31-BBC5-424B-9637-5907494E10B4}"/>
                </a:ext>
              </a:extLst>
            </p:cNvPr>
            <p:cNvSpPr txBox="1"/>
            <p:nvPr/>
          </p:nvSpPr>
          <p:spPr>
            <a:xfrm>
              <a:off x="10963436" y="58101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40A0BF-5CE6-694A-82AB-11E6A0BDB975}"/>
                </a:ext>
              </a:extLst>
            </p:cNvPr>
            <p:cNvSpPr txBox="1"/>
            <p:nvPr/>
          </p:nvSpPr>
          <p:spPr>
            <a:xfrm>
              <a:off x="10295123" y="501142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1D1183-D6E9-D14C-AF05-63CF26CA8981}"/>
                </a:ext>
              </a:extLst>
            </p:cNvPr>
            <p:cNvSpPr txBox="1"/>
            <p:nvPr/>
          </p:nvSpPr>
          <p:spPr>
            <a:xfrm>
              <a:off x="8316786" y="49440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03437A-C2F8-6841-A78A-4C3E9E5A19D8}"/>
                </a:ext>
              </a:extLst>
            </p:cNvPr>
            <p:cNvSpPr txBox="1"/>
            <p:nvPr/>
          </p:nvSpPr>
          <p:spPr>
            <a:xfrm>
              <a:off x="9457243" y="480933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9159CA-FBA8-0F49-8272-5EA556BFCAD9}"/>
                </a:ext>
              </a:extLst>
            </p:cNvPr>
            <p:cNvSpPr txBox="1"/>
            <p:nvPr/>
          </p:nvSpPr>
          <p:spPr>
            <a:xfrm>
              <a:off x="9043095" y="5148022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FC0153-EFA1-8448-A88C-AAA2774A5BA3}"/>
                </a:ext>
              </a:extLst>
            </p:cNvPr>
            <p:cNvSpPr txBox="1"/>
            <p:nvPr/>
          </p:nvSpPr>
          <p:spPr>
            <a:xfrm>
              <a:off x="10281717" y="4457425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826EB3-94AB-4B41-909E-3F40DC5FD351}"/>
                </a:ext>
              </a:extLst>
            </p:cNvPr>
            <p:cNvSpPr txBox="1"/>
            <p:nvPr/>
          </p:nvSpPr>
          <p:spPr>
            <a:xfrm>
              <a:off x="10281717" y="545931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4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2FE7C35-0B89-1240-8081-44C427390A7C}"/>
              </a:ext>
            </a:extLst>
          </p:cNvPr>
          <p:cNvSpPr txBox="1"/>
          <p:nvPr/>
        </p:nvSpPr>
        <p:spPr>
          <a:xfrm>
            <a:off x="2590358" y="5908301"/>
            <a:ext cx="7162538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Edges can represent the direction of flow</a:t>
            </a:r>
          </a:p>
        </p:txBody>
      </p:sp>
    </p:spTree>
    <p:extLst>
      <p:ext uri="{BB962C8B-B14F-4D97-AF65-F5344CB8AC3E}">
        <p14:creationId xmlns:p14="http://schemas.microsoft.com/office/powerpoint/2010/main" val="68455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505ACF4-1286-E44B-A45E-3CCA3281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5" y="2366717"/>
            <a:ext cx="5639886" cy="35390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E05B8-1AC0-D549-A4FD-C7BB39A7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Communities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B72BBA-3A4B-44A0-BC1B-143F1F18A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r>
              <a:rPr lang="en-US" sz="1800" dirty="0"/>
              <a:t>Norwegian Twittersphere Network</a:t>
            </a:r>
          </a:p>
          <a:p>
            <a:r>
              <a:rPr lang="en-US" sz="1800" dirty="0"/>
              <a:t>Source: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https://www.researchgate.net/publication/322978321_Norwegian_Twittersphere_Dynamics_and_Structure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538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B92E-0FCA-824F-BC7A-99C41336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B2AC7-CE87-3542-96DD-2AA558184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Communities are subsets of the network that are more frequently connected to itself than to other parts</a:t>
            </a:r>
          </a:p>
          <a:p>
            <a:r>
              <a:rPr lang="en-US" dirty="0"/>
              <a:t>Community structure is present in many real-world networks</a:t>
            </a:r>
          </a:p>
          <a:p>
            <a:r>
              <a:rPr lang="en-US" dirty="0"/>
              <a:t>Community detection can suggest communities present in the network. It works at different levels of granularity. Sometimes, coarse communities themselves can contain finer </a:t>
            </a:r>
            <a:r>
              <a:rPr lang="en-US" dirty="0" err="1"/>
              <a:t>subcommunities</a:t>
            </a:r>
            <a:r>
              <a:rPr lang="en-US" dirty="0"/>
              <a:t>.</a:t>
            </a:r>
          </a:p>
          <a:p>
            <a:r>
              <a:rPr lang="en-US" dirty="0"/>
              <a:t>Community structure increases the average shortest path length, making the network less efficient at transmitting to other parts</a:t>
            </a:r>
          </a:p>
        </p:txBody>
      </p:sp>
    </p:spTree>
    <p:extLst>
      <p:ext uri="{BB962C8B-B14F-4D97-AF65-F5344CB8AC3E}">
        <p14:creationId xmlns:p14="http://schemas.microsoft.com/office/powerpoint/2010/main" val="283679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C5C7-BBFC-DC41-8375-119BC090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77E16-3257-8B49-B418-FACFB67A9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community detection algorithms include (for reference):</a:t>
            </a:r>
          </a:p>
          <a:p>
            <a:pPr lvl="1"/>
            <a:r>
              <a:rPr lang="en-US" dirty="0"/>
              <a:t>Girvan-Newman algorithm</a:t>
            </a:r>
          </a:p>
          <a:p>
            <a:pPr lvl="1"/>
            <a:r>
              <a:rPr lang="en-US" dirty="0"/>
              <a:t>Louvain algorithm</a:t>
            </a:r>
          </a:p>
          <a:p>
            <a:pPr lvl="1"/>
            <a:r>
              <a:rPr lang="en-US" dirty="0" err="1"/>
              <a:t>Infomap</a:t>
            </a:r>
            <a:r>
              <a:rPr lang="en-US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8361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720F-ED84-AA4A-93EC-53C74DB8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699573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E603-BDC7-6249-A82C-3B84D06D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Structures: Adjacency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F92A-BEC8-7849-8D42-86700EE7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547150"/>
          </a:xfrm>
        </p:spPr>
        <p:txBody>
          <a:bodyPr/>
          <a:lstStyle/>
          <a:p>
            <a:r>
              <a:rPr lang="en-US" dirty="0"/>
              <a:t>Many real-world networks are sparse (average degree is much lesser than total number of vertices)</a:t>
            </a:r>
          </a:p>
          <a:p>
            <a:r>
              <a:rPr lang="en-US" dirty="0"/>
              <a:t>They are best stored as adjacency lists:</a:t>
            </a:r>
          </a:p>
          <a:p>
            <a:pPr lvl="1"/>
            <a:r>
              <a:rPr lang="en-US" dirty="0"/>
              <a:t> list of neighbors of each vertex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07E204-70B0-2E4A-B77B-A33DE38B51DE}"/>
              </a:ext>
            </a:extLst>
          </p:cNvPr>
          <p:cNvGrpSpPr/>
          <p:nvPr/>
        </p:nvGrpSpPr>
        <p:grpSpPr>
          <a:xfrm>
            <a:off x="1393944" y="3884023"/>
            <a:ext cx="3832549" cy="3021033"/>
            <a:chOff x="7675430" y="3291989"/>
            <a:chExt cx="3832549" cy="30210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7C0A2CF-00AF-9B42-8F18-E386A0AC7BF4}"/>
                </a:ext>
              </a:extLst>
            </p:cNvPr>
            <p:cNvCxnSpPr>
              <a:cxnSpLocks/>
            </p:cNvCxnSpPr>
            <p:nvPr/>
          </p:nvCxnSpPr>
          <p:spPr>
            <a:xfrm>
              <a:off x="9571028" y="3737403"/>
              <a:ext cx="3905" cy="1491696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95F2663-8474-0740-BD3E-6AB41E7A6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5423" y="5229098"/>
              <a:ext cx="1455605" cy="73437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458CB6-447C-1149-951E-29C757459F07}"/>
                </a:ext>
              </a:extLst>
            </p:cNvPr>
            <p:cNvCxnSpPr>
              <a:cxnSpLocks/>
            </p:cNvCxnSpPr>
            <p:nvPr/>
          </p:nvCxnSpPr>
          <p:spPr>
            <a:xfrm>
              <a:off x="9574933" y="5229099"/>
              <a:ext cx="1455606" cy="74192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F5F0B153-5A8E-9C47-BB39-EAA5B7135AE0}"/>
                </a:ext>
              </a:extLst>
            </p:cNvPr>
            <p:cNvSpPr/>
            <p:nvPr/>
          </p:nvSpPr>
          <p:spPr>
            <a:xfrm>
              <a:off x="8115423" y="3737405"/>
              <a:ext cx="2919021" cy="2233619"/>
            </a:xfrm>
            <a:prstGeom prst="triangle">
              <a:avLst/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A62084-0EF7-8A40-BB57-8F118C0CBD04}"/>
                </a:ext>
              </a:extLst>
            </p:cNvPr>
            <p:cNvCxnSpPr/>
            <p:nvPr/>
          </p:nvCxnSpPr>
          <p:spPr>
            <a:xfrm>
              <a:off x="9574933" y="3737404"/>
              <a:ext cx="145560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9DC9F4-9B71-6341-B5EA-FBCBE3A1C288}"/>
                </a:ext>
              </a:extLst>
            </p:cNvPr>
            <p:cNvSpPr/>
            <p:nvPr/>
          </p:nvSpPr>
          <p:spPr>
            <a:xfrm>
              <a:off x="9448933" y="361140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5ADEF9-AC4F-F04E-B472-FBCA82495B73}"/>
                </a:ext>
              </a:extLst>
            </p:cNvPr>
            <p:cNvSpPr/>
            <p:nvPr/>
          </p:nvSpPr>
          <p:spPr>
            <a:xfrm>
              <a:off x="9448933" y="510310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0499F7-5F91-F44F-8AAB-1A482C918F4A}"/>
                </a:ext>
              </a:extLst>
            </p:cNvPr>
            <p:cNvSpPr/>
            <p:nvPr/>
          </p:nvSpPr>
          <p:spPr>
            <a:xfrm>
              <a:off x="7993328" y="5837467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AE0B0F-967E-DA4B-9384-6343E727E5D5}"/>
                </a:ext>
              </a:extLst>
            </p:cNvPr>
            <p:cNvSpPr/>
            <p:nvPr/>
          </p:nvSpPr>
          <p:spPr>
            <a:xfrm>
              <a:off x="10908444" y="584502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AB3772-2D0B-5444-9B54-6A27F429E1F3}"/>
                </a:ext>
              </a:extLst>
            </p:cNvPr>
            <p:cNvSpPr/>
            <p:nvPr/>
          </p:nvSpPr>
          <p:spPr>
            <a:xfrm>
              <a:off x="10904539" y="361140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0C2119-5E88-3341-AE71-FC3CEB3D6A66}"/>
                </a:ext>
              </a:extLst>
            </p:cNvPr>
            <p:cNvSpPr txBox="1"/>
            <p:nvPr/>
          </p:nvSpPr>
          <p:spPr>
            <a:xfrm>
              <a:off x="9381713" y="32919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2ED571-B58B-084C-A9AC-E317B22C2350}"/>
                </a:ext>
              </a:extLst>
            </p:cNvPr>
            <p:cNvSpPr txBox="1"/>
            <p:nvPr/>
          </p:nvSpPr>
          <p:spPr>
            <a:xfrm>
              <a:off x="10873238" y="32919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56C189-C865-4243-B9F9-958BB3A34763}"/>
                </a:ext>
              </a:extLst>
            </p:cNvPr>
            <p:cNvSpPr txBox="1"/>
            <p:nvPr/>
          </p:nvSpPr>
          <p:spPr>
            <a:xfrm>
              <a:off x="9389807" y="528942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3625CD-D154-1F4F-A780-50310BB12008}"/>
                </a:ext>
              </a:extLst>
            </p:cNvPr>
            <p:cNvSpPr txBox="1"/>
            <p:nvPr/>
          </p:nvSpPr>
          <p:spPr>
            <a:xfrm>
              <a:off x="11129349" y="572769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A8E766-AA84-124B-AB03-41ED2AEEF4FB}"/>
                </a:ext>
              </a:extLst>
            </p:cNvPr>
            <p:cNvSpPr txBox="1"/>
            <p:nvPr/>
          </p:nvSpPr>
          <p:spPr>
            <a:xfrm>
              <a:off x="7675430" y="572013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00D79A-E1B3-E748-AC5D-C07B4C934D23}"/>
                </a:ext>
              </a:extLst>
            </p:cNvPr>
            <p:cNvSpPr txBox="1"/>
            <p:nvPr/>
          </p:nvSpPr>
          <p:spPr>
            <a:xfrm>
              <a:off x="8410085" y="4685017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91212B-56EA-E243-B6CD-6331B8BA1322}"/>
                </a:ext>
              </a:extLst>
            </p:cNvPr>
            <p:cNvSpPr txBox="1"/>
            <p:nvPr/>
          </p:nvSpPr>
          <p:spPr>
            <a:xfrm>
              <a:off x="9422754" y="594369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755B9C-C985-7843-95B7-607EB41AAFD1}"/>
                </a:ext>
              </a:extLst>
            </p:cNvPr>
            <p:cNvSpPr txBox="1"/>
            <p:nvPr/>
          </p:nvSpPr>
          <p:spPr>
            <a:xfrm>
              <a:off x="10031355" y="5187852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269B8F-B4DD-464F-AE73-3993A9B86C9A}"/>
                </a:ext>
              </a:extLst>
            </p:cNvPr>
            <p:cNvSpPr txBox="1"/>
            <p:nvPr/>
          </p:nvSpPr>
          <p:spPr>
            <a:xfrm>
              <a:off x="8680075" y="517699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1036D8-CFD6-E441-8482-48E835A41AD2}"/>
                </a:ext>
              </a:extLst>
            </p:cNvPr>
            <p:cNvSpPr txBox="1"/>
            <p:nvPr/>
          </p:nvSpPr>
          <p:spPr>
            <a:xfrm>
              <a:off x="9227379" y="445798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6AFBAF-6474-7648-953A-45699C91DE27}"/>
                </a:ext>
              </a:extLst>
            </p:cNvPr>
            <p:cNvSpPr txBox="1"/>
            <p:nvPr/>
          </p:nvSpPr>
          <p:spPr>
            <a:xfrm>
              <a:off x="10366232" y="4702435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9C9F48-063E-4941-9AEF-EE9612D47475}"/>
                </a:ext>
              </a:extLst>
            </p:cNvPr>
            <p:cNvSpPr txBox="1"/>
            <p:nvPr/>
          </p:nvSpPr>
          <p:spPr>
            <a:xfrm>
              <a:off x="10174497" y="3689777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7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9639F01-74B5-D941-AC55-07CC2792E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97370"/>
              </p:ext>
            </p:extLst>
          </p:nvPr>
        </p:nvGraphicFramePr>
        <p:xfrm>
          <a:off x="6522763" y="4122164"/>
          <a:ext cx="2401917" cy="2225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77323">
                  <a:extLst>
                    <a:ext uri="{9D8B030D-6E8A-4147-A177-3AD203B41FA5}">
                      <a16:colId xmlns:a16="http://schemas.microsoft.com/office/drawing/2014/main" val="3030001736"/>
                    </a:ext>
                  </a:extLst>
                </a:gridCol>
                <a:gridCol w="1924594">
                  <a:extLst>
                    <a:ext uri="{9D8B030D-6E8A-4147-A177-3AD203B41FA5}">
                      <a16:colId xmlns:a16="http://schemas.microsoft.com/office/drawing/2014/main" val="195358557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Adjacency List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63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2, 3, 4, 5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712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1, 3, 4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30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1, 2, 4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28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1, 2, 3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06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56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18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2C03-F3A3-0E49-8D74-3766F407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Structures: Adjacency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D03A9-2143-EF4A-A36C-E2850CCFC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087081"/>
          </a:xfrm>
        </p:spPr>
        <p:txBody>
          <a:bodyPr/>
          <a:lstStyle/>
          <a:p>
            <a:r>
              <a:rPr lang="en-US" dirty="0"/>
              <a:t>The adjacency matrix is a matrix of 0’s and 1’s</a:t>
            </a:r>
          </a:p>
          <a:p>
            <a:r>
              <a:rPr lang="en-US" dirty="0"/>
              <a:t>The rows and columns are indexed by vertices</a:t>
            </a:r>
          </a:p>
          <a:p>
            <a:r>
              <a:rPr lang="en-US" dirty="0"/>
              <a:t>The entry of </a:t>
            </a:r>
            <a:r>
              <a:rPr lang="en-US" dirty="0" err="1"/>
              <a:t>i-th</a:t>
            </a:r>
            <a:r>
              <a:rPr lang="en-US" dirty="0"/>
              <a:t> row and j-</a:t>
            </a:r>
            <a:r>
              <a:rPr lang="en-US" dirty="0" err="1"/>
              <a:t>th</a:t>
            </a:r>
            <a:r>
              <a:rPr lang="en-US" dirty="0"/>
              <a:t> column is:</a:t>
            </a:r>
          </a:p>
          <a:p>
            <a:pPr lvl="1"/>
            <a:r>
              <a:rPr lang="en-US" dirty="0"/>
              <a:t>1 if there is an edge going from vertex </a:t>
            </a:r>
            <a:r>
              <a:rPr lang="en-US" dirty="0" err="1"/>
              <a:t>i</a:t>
            </a:r>
            <a:r>
              <a:rPr lang="en-US" dirty="0"/>
              <a:t> to vertex j</a:t>
            </a:r>
          </a:p>
          <a:p>
            <a:pPr lvl="1"/>
            <a:r>
              <a:rPr lang="en-US" dirty="0"/>
              <a:t>0 otherwise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792EDA-AD38-894E-9E2E-5BA4636E870A}"/>
              </a:ext>
            </a:extLst>
          </p:cNvPr>
          <p:cNvGrpSpPr/>
          <p:nvPr/>
        </p:nvGrpSpPr>
        <p:grpSpPr>
          <a:xfrm>
            <a:off x="4143395" y="3927169"/>
            <a:ext cx="3650241" cy="2890405"/>
            <a:chOff x="7675430" y="3291989"/>
            <a:chExt cx="3832549" cy="30210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0A325C-C62D-2D44-90B5-2D4E2F7ABBB6}"/>
                </a:ext>
              </a:extLst>
            </p:cNvPr>
            <p:cNvCxnSpPr>
              <a:cxnSpLocks/>
            </p:cNvCxnSpPr>
            <p:nvPr/>
          </p:nvCxnSpPr>
          <p:spPr>
            <a:xfrm>
              <a:off x="9571028" y="3737403"/>
              <a:ext cx="3905" cy="1491696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DA9BB3C-4FAA-3A44-902E-8E5E9A4286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5423" y="5229098"/>
              <a:ext cx="1455605" cy="73437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AE08-2525-1E4B-8514-B42E6C646F50}"/>
                </a:ext>
              </a:extLst>
            </p:cNvPr>
            <p:cNvCxnSpPr>
              <a:cxnSpLocks/>
            </p:cNvCxnSpPr>
            <p:nvPr/>
          </p:nvCxnSpPr>
          <p:spPr>
            <a:xfrm>
              <a:off x="9574933" y="5229099"/>
              <a:ext cx="1455606" cy="74192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F928B432-B45A-BE48-BD96-D5233B0EE5AC}"/>
                </a:ext>
              </a:extLst>
            </p:cNvPr>
            <p:cNvSpPr/>
            <p:nvPr/>
          </p:nvSpPr>
          <p:spPr>
            <a:xfrm>
              <a:off x="8115423" y="3737405"/>
              <a:ext cx="2919021" cy="2233619"/>
            </a:xfrm>
            <a:prstGeom prst="triangle">
              <a:avLst/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9B0EE-357B-C043-B7B8-48207AC0B90E}"/>
                </a:ext>
              </a:extLst>
            </p:cNvPr>
            <p:cNvCxnSpPr/>
            <p:nvPr/>
          </p:nvCxnSpPr>
          <p:spPr>
            <a:xfrm>
              <a:off x="9574933" y="3737404"/>
              <a:ext cx="145560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3D0177D-04A7-2A46-846F-D5A9102142D1}"/>
                </a:ext>
              </a:extLst>
            </p:cNvPr>
            <p:cNvSpPr/>
            <p:nvPr/>
          </p:nvSpPr>
          <p:spPr>
            <a:xfrm>
              <a:off x="9448933" y="361140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FBCBA0-8C54-E04C-8988-6D4FBD51D1CA}"/>
                </a:ext>
              </a:extLst>
            </p:cNvPr>
            <p:cNvSpPr/>
            <p:nvPr/>
          </p:nvSpPr>
          <p:spPr>
            <a:xfrm>
              <a:off x="9448933" y="510310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446F43-8FBD-634F-A379-19FA08A5CE84}"/>
                </a:ext>
              </a:extLst>
            </p:cNvPr>
            <p:cNvSpPr/>
            <p:nvPr/>
          </p:nvSpPr>
          <p:spPr>
            <a:xfrm>
              <a:off x="7993328" y="5837467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80508C5-5F20-2747-AECA-0A10F5FACB34}"/>
                </a:ext>
              </a:extLst>
            </p:cNvPr>
            <p:cNvSpPr/>
            <p:nvPr/>
          </p:nvSpPr>
          <p:spPr>
            <a:xfrm>
              <a:off x="10908444" y="584502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A8C738-AA09-F341-A4F7-43B1B93AE1CA}"/>
                </a:ext>
              </a:extLst>
            </p:cNvPr>
            <p:cNvSpPr/>
            <p:nvPr/>
          </p:nvSpPr>
          <p:spPr>
            <a:xfrm>
              <a:off x="10904539" y="361140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DFAEAD-3BCC-374E-B06F-E8E03A6DEC2B}"/>
                </a:ext>
              </a:extLst>
            </p:cNvPr>
            <p:cNvSpPr txBox="1"/>
            <p:nvPr/>
          </p:nvSpPr>
          <p:spPr>
            <a:xfrm>
              <a:off x="9381713" y="32919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419E99-0DC5-9343-9AAF-29E25152BEEE}"/>
                </a:ext>
              </a:extLst>
            </p:cNvPr>
            <p:cNvSpPr txBox="1"/>
            <p:nvPr/>
          </p:nvSpPr>
          <p:spPr>
            <a:xfrm>
              <a:off x="10873238" y="329198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2944D1-8822-2A43-A06A-D85827BBCB91}"/>
                </a:ext>
              </a:extLst>
            </p:cNvPr>
            <p:cNvSpPr txBox="1"/>
            <p:nvPr/>
          </p:nvSpPr>
          <p:spPr>
            <a:xfrm>
              <a:off x="9389807" y="528942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F340D8-68F0-9D47-9F8B-30F6A4E8A8CB}"/>
                </a:ext>
              </a:extLst>
            </p:cNvPr>
            <p:cNvSpPr txBox="1"/>
            <p:nvPr/>
          </p:nvSpPr>
          <p:spPr>
            <a:xfrm>
              <a:off x="11129349" y="5727693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69A473-412F-C744-A0B3-40587922C1BF}"/>
                </a:ext>
              </a:extLst>
            </p:cNvPr>
            <p:cNvSpPr txBox="1"/>
            <p:nvPr/>
          </p:nvSpPr>
          <p:spPr>
            <a:xfrm>
              <a:off x="7675430" y="5720135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3B6FF8-B42E-F447-8F2F-E9CE540BB2F1}"/>
                </a:ext>
              </a:extLst>
            </p:cNvPr>
            <p:cNvSpPr txBox="1"/>
            <p:nvPr/>
          </p:nvSpPr>
          <p:spPr>
            <a:xfrm>
              <a:off x="8410085" y="4685017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C22B41-293E-454A-A3A7-3B828B3964C4}"/>
                </a:ext>
              </a:extLst>
            </p:cNvPr>
            <p:cNvSpPr txBox="1"/>
            <p:nvPr/>
          </p:nvSpPr>
          <p:spPr>
            <a:xfrm>
              <a:off x="9422754" y="594369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22087-2AF9-B043-9019-8A3CA260B2B0}"/>
                </a:ext>
              </a:extLst>
            </p:cNvPr>
            <p:cNvSpPr txBox="1"/>
            <p:nvPr/>
          </p:nvSpPr>
          <p:spPr>
            <a:xfrm>
              <a:off x="10031355" y="5187852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ACC25B-9BE1-7B45-A35B-70A3ACA77325}"/>
                </a:ext>
              </a:extLst>
            </p:cNvPr>
            <p:cNvSpPr txBox="1"/>
            <p:nvPr/>
          </p:nvSpPr>
          <p:spPr>
            <a:xfrm>
              <a:off x="8680075" y="517699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9544EC-0867-2445-A26A-1A2B2D676B21}"/>
                </a:ext>
              </a:extLst>
            </p:cNvPr>
            <p:cNvSpPr txBox="1"/>
            <p:nvPr/>
          </p:nvSpPr>
          <p:spPr>
            <a:xfrm>
              <a:off x="9227379" y="445798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1B6074-79DF-3547-A7B3-BF24775E402A}"/>
                </a:ext>
              </a:extLst>
            </p:cNvPr>
            <p:cNvSpPr txBox="1"/>
            <p:nvPr/>
          </p:nvSpPr>
          <p:spPr>
            <a:xfrm>
              <a:off x="10366232" y="4702435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B6F410-183F-C34A-9D6B-B40199354120}"/>
                </a:ext>
              </a:extLst>
            </p:cNvPr>
            <p:cNvSpPr txBox="1"/>
            <p:nvPr/>
          </p:nvSpPr>
          <p:spPr>
            <a:xfrm>
              <a:off x="10174497" y="3689777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7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D5227BA-30BF-9944-A880-06DED0DEC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98841"/>
              </p:ext>
            </p:extLst>
          </p:nvPr>
        </p:nvGraphicFramePr>
        <p:xfrm>
          <a:off x="7809180" y="3927169"/>
          <a:ext cx="3460692" cy="2868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782">
                  <a:extLst>
                    <a:ext uri="{9D8B030D-6E8A-4147-A177-3AD203B41FA5}">
                      <a16:colId xmlns:a16="http://schemas.microsoft.com/office/drawing/2014/main" val="208988666"/>
                    </a:ext>
                  </a:extLst>
                </a:gridCol>
                <a:gridCol w="576782">
                  <a:extLst>
                    <a:ext uri="{9D8B030D-6E8A-4147-A177-3AD203B41FA5}">
                      <a16:colId xmlns:a16="http://schemas.microsoft.com/office/drawing/2014/main" val="735628495"/>
                    </a:ext>
                  </a:extLst>
                </a:gridCol>
                <a:gridCol w="576782">
                  <a:extLst>
                    <a:ext uri="{9D8B030D-6E8A-4147-A177-3AD203B41FA5}">
                      <a16:colId xmlns:a16="http://schemas.microsoft.com/office/drawing/2014/main" val="1221685892"/>
                    </a:ext>
                  </a:extLst>
                </a:gridCol>
                <a:gridCol w="576782">
                  <a:extLst>
                    <a:ext uri="{9D8B030D-6E8A-4147-A177-3AD203B41FA5}">
                      <a16:colId xmlns:a16="http://schemas.microsoft.com/office/drawing/2014/main" val="1370582712"/>
                    </a:ext>
                  </a:extLst>
                </a:gridCol>
                <a:gridCol w="576782">
                  <a:extLst>
                    <a:ext uri="{9D8B030D-6E8A-4147-A177-3AD203B41FA5}">
                      <a16:colId xmlns:a16="http://schemas.microsoft.com/office/drawing/2014/main" val="2957822304"/>
                    </a:ext>
                  </a:extLst>
                </a:gridCol>
                <a:gridCol w="576782">
                  <a:extLst>
                    <a:ext uri="{9D8B030D-6E8A-4147-A177-3AD203B41FA5}">
                      <a16:colId xmlns:a16="http://schemas.microsoft.com/office/drawing/2014/main" val="3174374473"/>
                    </a:ext>
                  </a:extLst>
                </a:gridCol>
              </a:tblGrid>
              <a:tr h="348998">
                <a:tc gridSpan="6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Adjacency Matrix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006123"/>
                  </a:ext>
                </a:extLst>
              </a:tr>
              <a:tr h="34899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341645"/>
                  </a:ext>
                </a:extLst>
              </a:tr>
              <a:tr h="4274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75088"/>
                  </a:ext>
                </a:extLst>
              </a:tr>
              <a:tr h="4274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896670"/>
                  </a:ext>
                </a:extLst>
              </a:tr>
              <a:tr h="4274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27877"/>
                  </a:ext>
                </a:extLst>
              </a:tr>
              <a:tr h="4274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408986"/>
                  </a:ext>
                </a:extLst>
              </a:tr>
              <a:tr h="4274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r>
                        <a:rPr lang="en-US" baseline="-25000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565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74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3F43-758D-2340-BC5A-7503541B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2925262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8119-CAEA-D247-BB0F-13BAAFFC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9DD08-566A-1643-B032-6D89EF82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4"/>
            <a:ext cx="9613861" cy="1959230"/>
          </a:xfrm>
        </p:spPr>
        <p:txBody>
          <a:bodyPr>
            <a:normAutofit/>
          </a:bodyPr>
          <a:lstStyle/>
          <a:p>
            <a:r>
              <a:rPr lang="en-US" dirty="0"/>
              <a:t>Graph database: Neo4j (popular and open source)</a:t>
            </a:r>
          </a:p>
          <a:p>
            <a:pPr lvl="1"/>
            <a:r>
              <a:rPr lang="en-US" dirty="0"/>
              <a:t>Avoids the costly operation of joins in relational databases</a:t>
            </a:r>
          </a:p>
          <a:p>
            <a:r>
              <a:rPr lang="en-US" dirty="0"/>
              <a:t>RDF store or triple store: </a:t>
            </a:r>
            <a:r>
              <a:rPr lang="en-US" dirty="0" err="1"/>
              <a:t>AllegroGraph</a:t>
            </a:r>
            <a:r>
              <a:rPr lang="en-US" dirty="0"/>
              <a:t> (popular)</a:t>
            </a:r>
          </a:p>
          <a:p>
            <a:r>
              <a:rPr lang="en-US" dirty="0"/>
              <a:t>Graph query languages: Cypher, SPARQL, Gremlin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1FD30-CB4C-014E-A36F-8F5B2AE5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4296104"/>
            <a:ext cx="5987743" cy="1663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98A445-D52C-4246-AE59-7C7FD114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620" y="2336873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9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5B06-C10C-1348-B548-6029E6E7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55C5D7-6A19-894D-B4B0-F41A9CC44D4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Neo4j can be downloaded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, and with </a:t>
            </a:r>
            <a:r>
              <a:rPr lang="en-US" dirty="0">
                <a:hlinkClick r:id="rId3"/>
              </a:rPr>
              <a:t>installation instructions</a:t>
            </a:r>
            <a:endParaRPr lang="en-US" dirty="0"/>
          </a:p>
          <a:p>
            <a:r>
              <a:rPr lang="en-US" dirty="0"/>
              <a:t>Neo4j YouTube channel </a:t>
            </a:r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1026D-6463-7B4E-9837-898CB0CC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51" y="3163026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A171-D0C0-BF4F-BA14-23840530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887A5-FEF2-EA41-B5F9-67B412E21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introduction to Cypher (query language for Neo4j) is available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  <a:p>
            <a:r>
              <a:rPr lang="en-US" dirty="0"/>
              <a:t>In Cypher, vertices are called “Nodes” and </a:t>
            </a:r>
            <a:br>
              <a:rPr lang="en-US" dirty="0"/>
            </a:br>
            <a:r>
              <a:rPr lang="en-US" dirty="0"/>
              <a:t>edges are called “Relationships”</a:t>
            </a:r>
          </a:p>
          <a:p>
            <a:r>
              <a:rPr lang="en-US" dirty="0"/>
              <a:t>Nodes can have labels and properties</a:t>
            </a:r>
          </a:p>
          <a:p>
            <a:r>
              <a:rPr lang="en-US" dirty="0"/>
              <a:t>Relationships can have properties</a:t>
            </a:r>
          </a:p>
          <a:p>
            <a:r>
              <a:rPr lang="en-US" dirty="0"/>
              <a:t>Path lengths can also be specified</a:t>
            </a:r>
          </a:p>
          <a:p>
            <a:r>
              <a:rPr lang="en-US" dirty="0"/>
              <a:t>The examples provided in the following slides are from:</a:t>
            </a:r>
            <a:br>
              <a:rPr lang="en-US" dirty="0"/>
            </a:br>
            <a:r>
              <a:rPr lang="en-US" dirty="0">
                <a:hlinkClick r:id="rId3"/>
              </a:rPr>
              <a:t>https://neo4j.com/docs/developer-manual/current/cypher/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5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88C0-3BB1-F84F-A245-4B6206D7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4D91B-7180-1D49-B057-F4AD99A35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394740"/>
          </a:xfrm>
        </p:spPr>
        <p:txBody>
          <a:bodyPr/>
          <a:lstStyle/>
          <a:p>
            <a:r>
              <a:rPr lang="en-US" dirty="0"/>
              <a:t>Graphs can also be weighted</a:t>
            </a:r>
          </a:p>
          <a:p>
            <a:r>
              <a:rPr lang="en-US" dirty="0"/>
              <a:t>The edges of a weighted graph have weights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DD491B-1986-B04B-B8F4-C1BC02546287}"/>
              </a:ext>
            </a:extLst>
          </p:cNvPr>
          <p:cNvGrpSpPr/>
          <p:nvPr/>
        </p:nvGrpSpPr>
        <p:grpSpPr>
          <a:xfrm>
            <a:off x="1120922" y="3894754"/>
            <a:ext cx="3858148" cy="1719120"/>
            <a:chOff x="1120922" y="3894754"/>
            <a:chExt cx="3858148" cy="171912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A75663-E9DF-B944-BF56-8B4A44CD6232}"/>
                </a:ext>
              </a:extLst>
            </p:cNvPr>
            <p:cNvCxnSpPr>
              <a:cxnSpLocks/>
            </p:cNvCxnSpPr>
            <p:nvPr/>
          </p:nvCxnSpPr>
          <p:spPr>
            <a:xfrm>
              <a:off x="4647148" y="4020754"/>
              <a:ext cx="0" cy="146712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704187-3DCA-8F4B-941D-250DB24FB9E9}"/>
                </a:ext>
              </a:extLst>
            </p:cNvPr>
            <p:cNvCxnSpPr>
              <a:cxnSpLocks/>
            </p:cNvCxnSpPr>
            <p:nvPr/>
          </p:nvCxnSpPr>
          <p:spPr>
            <a:xfrm>
              <a:off x="3500705" y="4792342"/>
              <a:ext cx="1156135" cy="695532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6C4980-8C4C-E649-90A0-04E710EC6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0705" y="4027761"/>
              <a:ext cx="1146443" cy="764581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E50816-7C71-4A4C-8C5B-BC53B852AA60}"/>
                </a:ext>
              </a:extLst>
            </p:cNvPr>
            <p:cNvCxnSpPr>
              <a:cxnSpLocks/>
            </p:cNvCxnSpPr>
            <p:nvPr/>
          </p:nvCxnSpPr>
          <p:spPr>
            <a:xfrm>
              <a:off x="1410788" y="4027761"/>
              <a:ext cx="0" cy="146304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B7765C-113A-9346-8BC0-EAAD3E6AF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0788" y="4794116"/>
              <a:ext cx="1053738" cy="69668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2F84F3-4F4A-174B-9DD8-546EEFC8D301}"/>
                </a:ext>
              </a:extLst>
            </p:cNvPr>
            <p:cNvCxnSpPr>
              <a:cxnSpLocks/>
            </p:cNvCxnSpPr>
            <p:nvPr/>
          </p:nvCxnSpPr>
          <p:spPr>
            <a:xfrm>
              <a:off x="1410788" y="4027761"/>
              <a:ext cx="1053738" cy="76635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6DC25B-C49F-4D4A-8162-2A3FB3E01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64526" y="4792342"/>
              <a:ext cx="1020443" cy="0"/>
            </a:xfrm>
            <a:prstGeom prst="line">
              <a:avLst/>
            </a:prstGeom>
            <a:ln w="1270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1B9130-2022-8847-8E01-D5B3387D6A9E}"/>
                </a:ext>
              </a:extLst>
            </p:cNvPr>
            <p:cNvSpPr/>
            <p:nvPr/>
          </p:nvSpPr>
          <p:spPr>
            <a:xfrm>
              <a:off x="1280293" y="389475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C54767B-4A4E-A245-A7CD-74E3B8AE2BD5}"/>
                </a:ext>
              </a:extLst>
            </p:cNvPr>
            <p:cNvSpPr/>
            <p:nvPr/>
          </p:nvSpPr>
          <p:spPr>
            <a:xfrm>
              <a:off x="1274169" y="536187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66DBFF-BD4C-6849-9617-58FB627EC0C1}"/>
                </a:ext>
              </a:extLst>
            </p:cNvPr>
            <p:cNvSpPr/>
            <p:nvPr/>
          </p:nvSpPr>
          <p:spPr>
            <a:xfrm>
              <a:off x="4521148" y="389475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8A1853A-BF77-CA46-AEE9-A63F2DCF2630}"/>
                </a:ext>
              </a:extLst>
            </p:cNvPr>
            <p:cNvSpPr/>
            <p:nvPr/>
          </p:nvSpPr>
          <p:spPr>
            <a:xfrm>
              <a:off x="4526628" y="5361874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A749B76-07CD-8B49-B38D-35E84729D575}"/>
                </a:ext>
              </a:extLst>
            </p:cNvPr>
            <p:cNvSpPr/>
            <p:nvPr/>
          </p:nvSpPr>
          <p:spPr>
            <a:xfrm>
              <a:off x="2342738" y="4666342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4E343F-5838-BA4A-BC0B-A34F89AF527B}"/>
                </a:ext>
              </a:extLst>
            </p:cNvPr>
            <p:cNvSpPr/>
            <p:nvPr/>
          </p:nvSpPr>
          <p:spPr>
            <a:xfrm>
              <a:off x="3374705" y="4666577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ED662B-E21D-A949-A029-A8BB734AEFD0}"/>
                </a:ext>
              </a:extLst>
            </p:cNvPr>
            <p:cNvSpPr txBox="1"/>
            <p:nvPr/>
          </p:nvSpPr>
          <p:spPr>
            <a:xfrm>
              <a:off x="2855359" y="442301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B11B7B-D542-3F4E-BC18-FF14AC429862}"/>
                </a:ext>
              </a:extLst>
            </p:cNvPr>
            <p:cNvSpPr txBox="1"/>
            <p:nvPr/>
          </p:nvSpPr>
          <p:spPr>
            <a:xfrm>
              <a:off x="1845000" y="405367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6E1923-921C-3841-AFA8-5570AF80F63C}"/>
                </a:ext>
              </a:extLst>
            </p:cNvPr>
            <p:cNvSpPr txBox="1"/>
            <p:nvPr/>
          </p:nvSpPr>
          <p:spPr>
            <a:xfrm>
              <a:off x="1891011" y="509819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C008CD-8F1F-4E48-9155-B857C88010B2}"/>
                </a:ext>
              </a:extLst>
            </p:cNvPr>
            <p:cNvSpPr txBox="1"/>
            <p:nvPr/>
          </p:nvSpPr>
          <p:spPr>
            <a:xfrm>
              <a:off x="1120922" y="459500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CF60FC-4FBC-3A49-9782-B778EF37D197}"/>
                </a:ext>
              </a:extLst>
            </p:cNvPr>
            <p:cNvSpPr txBox="1"/>
            <p:nvPr/>
          </p:nvSpPr>
          <p:spPr>
            <a:xfrm>
              <a:off x="3866389" y="408868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39C232-F899-BE47-8A78-6095AE87A020}"/>
                </a:ext>
              </a:extLst>
            </p:cNvPr>
            <p:cNvSpPr txBox="1"/>
            <p:nvPr/>
          </p:nvSpPr>
          <p:spPr>
            <a:xfrm>
              <a:off x="4672576" y="454901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1D5B03-DEB9-A94B-909B-C4E726819A83}"/>
                </a:ext>
              </a:extLst>
            </p:cNvPr>
            <p:cNvSpPr txBox="1"/>
            <p:nvPr/>
          </p:nvSpPr>
          <p:spPr>
            <a:xfrm>
              <a:off x="3865542" y="511003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E623FFE-B0D8-4142-BE93-BB18CC54E411}"/>
              </a:ext>
            </a:extLst>
          </p:cNvPr>
          <p:cNvSpPr txBox="1"/>
          <p:nvPr/>
        </p:nvSpPr>
        <p:spPr>
          <a:xfrm>
            <a:off x="5590472" y="3857848"/>
            <a:ext cx="6113848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Weights can represent various measures, such as importance, cost, and </a:t>
            </a:r>
            <a:br>
              <a:rPr lang="en-US" sz="2400" b="1" dirty="0">
                <a:solidFill>
                  <a:srgbClr val="FFFF00"/>
                </a:solidFill>
              </a:rPr>
            </a:br>
            <a:r>
              <a:rPr lang="en-US" sz="2400" b="1" dirty="0">
                <a:solidFill>
                  <a:srgbClr val="FFFF00"/>
                </a:solidFill>
              </a:rPr>
              <a:t>strength of connection</a:t>
            </a:r>
          </a:p>
        </p:txBody>
      </p:sp>
    </p:spTree>
    <p:extLst>
      <p:ext uri="{BB962C8B-B14F-4D97-AF65-F5344CB8AC3E}">
        <p14:creationId xmlns:p14="http://schemas.microsoft.com/office/powerpoint/2010/main" val="25808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CE99-3C8A-2E46-A035-4EE75387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D9D0F-F365-3442-A82A-4E87F5823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Command MATCH is analogous to SELECT in SQL but a pattern must be specified</a:t>
            </a:r>
          </a:p>
          <a:p>
            <a:endParaRPr lang="en-US" dirty="0"/>
          </a:p>
          <a:p>
            <a:r>
              <a:rPr lang="en-MY" dirty="0"/>
              <a:t>Example: to return all the names of actors who acted in the movie Wall Street</a:t>
            </a:r>
          </a:p>
          <a:p>
            <a:r>
              <a:rPr lang="en-MY" dirty="0"/>
              <a:t>MATCH (</a:t>
            </a:r>
            <a:r>
              <a:rPr lang="en-MY" dirty="0" err="1"/>
              <a:t>wallstreet:Movie</a:t>
            </a:r>
            <a:r>
              <a:rPr lang="en-MY" dirty="0"/>
              <a:t> { title: 'Wall Street’ })</a:t>
            </a:r>
            <a:br>
              <a:rPr lang="en-MY" dirty="0"/>
            </a:br>
            <a:r>
              <a:rPr lang="en-MY" dirty="0"/>
              <a:t>&lt;-[:ACTED_IN]-(actor) </a:t>
            </a:r>
            <a:br>
              <a:rPr lang="en-MY" dirty="0"/>
            </a:br>
            <a:r>
              <a:rPr lang="en-MY" dirty="0"/>
              <a:t>RETURN </a:t>
            </a:r>
            <a:r>
              <a:rPr lang="en-MY" dirty="0" err="1"/>
              <a:t>actor.name</a:t>
            </a:r>
            <a:endParaRPr lang="en-MY" dirty="0"/>
          </a:p>
          <a:p>
            <a:endParaRPr lang="en-MY" dirty="0"/>
          </a:p>
          <a:p>
            <a:r>
              <a:rPr lang="en-MY" dirty="0"/>
              <a:t>Example: to return the roles of actors who acted in the movie Wall Street</a:t>
            </a:r>
          </a:p>
          <a:p>
            <a:r>
              <a:rPr lang="en-MY" dirty="0"/>
              <a:t>MATCH (</a:t>
            </a:r>
            <a:r>
              <a:rPr lang="en-MY" dirty="0" err="1"/>
              <a:t>wallstreet</a:t>
            </a:r>
            <a:r>
              <a:rPr lang="en-MY" dirty="0"/>
              <a:t> { title: 'Wall Street’ })</a:t>
            </a:r>
            <a:br>
              <a:rPr lang="en-MY" dirty="0"/>
            </a:br>
            <a:r>
              <a:rPr lang="en-MY" dirty="0"/>
              <a:t>&lt;-[</a:t>
            </a:r>
            <a:r>
              <a:rPr lang="en-MY" dirty="0" err="1"/>
              <a:t>r:ACTED_IN</a:t>
            </a:r>
            <a:r>
              <a:rPr lang="en-MY" dirty="0"/>
              <a:t>]-(actor) </a:t>
            </a:r>
            <a:br>
              <a:rPr lang="en-MY" dirty="0"/>
            </a:br>
            <a:r>
              <a:rPr lang="en-MY" dirty="0"/>
              <a:t>RETURN </a:t>
            </a:r>
            <a:r>
              <a:rPr lang="en-MY" dirty="0" err="1"/>
              <a:t>r.role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02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378D-9279-4F4E-BE48-18A3A586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1DAB-3BD2-244B-9CD4-72C40098C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in Cypher is analogous to the same name command in SQL</a:t>
            </a:r>
          </a:p>
          <a:p>
            <a:endParaRPr lang="en-US" dirty="0"/>
          </a:p>
          <a:p>
            <a:r>
              <a:rPr lang="en-MY" dirty="0"/>
              <a:t>Example: to create a person with name Andres and title Developer</a:t>
            </a:r>
          </a:p>
          <a:p>
            <a:r>
              <a:rPr lang="en-MY" dirty="0"/>
              <a:t>CREATE (</a:t>
            </a:r>
            <a:r>
              <a:rPr lang="en-MY" dirty="0" err="1"/>
              <a:t>n:Person</a:t>
            </a:r>
            <a:r>
              <a:rPr lang="en-MY" dirty="0"/>
              <a:t> { name: 'Andres', title: 'Developer’ })</a:t>
            </a:r>
          </a:p>
          <a:p>
            <a:endParaRPr lang="en-MY" dirty="0"/>
          </a:p>
          <a:p>
            <a:r>
              <a:rPr lang="en-MY" dirty="0"/>
              <a:t>Example: to create a relationship</a:t>
            </a:r>
          </a:p>
          <a:p>
            <a:r>
              <a:rPr lang="en-MY" dirty="0"/>
              <a:t>MATCH (</a:t>
            </a:r>
            <a:r>
              <a:rPr lang="en-MY" dirty="0" err="1"/>
              <a:t>a:Person</a:t>
            </a:r>
            <a:r>
              <a:rPr lang="en-MY" dirty="0"/>
              <a:t>),(</a:t>
            </a:r>
            <a:r>
              <a:rPr lang="en-MY" dirty="0" err="1"/>
              <a:t>b:Person</a:t>
            </a:r>
            <a:r>
              <a:rPr lang="en-MY" dirty="0"/>
              <a:t>) </a:t>
            </a:r>
            <a:br>
              <a:rPr lang="en-MY" dirty="0"/>
            </a:br>
            <a:r>
              <a:rPr lang="en-MY" dirty="0"/>
              <a:t>WHERE </a:t>
            </a:r>
            <a:r>
              <a:rPr lang="en-MY" dirty="0" err="1"/>
              <a:t>a.name</a:t>
            </a:r>
            <a:r>
              <a:rPr lang="en-MY" dirty="0"/>
              <a:t> = 'Node A' AND </a:t>
            </a:r>
            <a:r>
              <a:rPr lang="en-MY" dirty="0" err="1"/>
              <a:t>b.name</a:t>
            </a:r>
            <a:r>
              <a:rPr lang="en-MY" dirty="0"/>
              <a:t> = 'Node B’ </a:t>
            </a:r>
            <a:br>
              <a:rPr lang="en-MY" dirty="0"/>
            </a:br>
            <a:r>
              <a:rPr lang="en-MY" dirty="0"/>
              <a:t>CREATE (a)-[</a:t>
            </a:r>
            <a:r>
              <a:rPr lang="en-MY" dirty="0" err="1"/>
              <a:t>r:RELTYPE</a:t>
            </a:r>
            <a:r>
              <a:rPr lang="en-MY" dirty="0"/>
              <a:t>]-&gt;(b)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1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8AA5-6BBB-2E4B-9EE5-232BC3A2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D16F-B519-084B-99D0-249ED4550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DELETE is analogous to the same command name in SQL</a:t>
            </a:r>
          </a:p>
          <a:p>
            <a:endParaRPr lang="en-US" dirty="0"/>
          </a:p>
          <a:p>
            <a:r>
              <a:rPr lang="en-MY" dirty="0"/>
              <a:t>Example: deletes all the persons with name “UNKNOWN”</a:t>
            </a:r>
          </a:p>
          <a:p>
            <a:r>
              <a:rPr lang="en-MY" dirty="0"/>
              <a:t>MATCH (</a:t>
            </a:r>
            <a:r>
              <a:rPr lang="en-MY" dirty="0" err="1"/>
              <a:t>n:Person</a:t>
            </a:r>
            <a:r>
              <a:rPr lang="en-MY" dirty="0"/>
              <a:t> { name: 'UNKNOWN' }) </a:t>
            </a:r>
            <a:br>
              <a:rPr lang="en-MY" dirty="0"/>
            </a:br>
            <a:r>
              <a:rPr lang="en-MY" dirty="0"/>
              <a:t>DELETE n</a:t>
            </a:r>
          </a:p>
          <a:p>
            <a:endParaRPr lang="en-MY" dirty="0"/>
          </a:p>
          <a:p>
            <a:r>
              <a:rPr lang="en-MY" dirty="0"/>
              <a:t>Example: deletes all the relationship of “KNOWS” for those who know Andres</a:t>
            </a:r>
          </a:p>
          <a:p>
            <a:r>
              <a:rPr lang="en-MY" dirty="0"/>
              <a:t>MATCH (n { name: 'Andres' })-[</a:t>
            </a:r>
            <a:r>
              <a:rPr lang="en-MY" dirty="0" err="1"/>
              <a:t>r:KNOWS</a:t>
            </a:r>
            <a:r>
              <a:rPr lang="en-MY" dirty="0"/>
              <a:t>]-&gt;() </a:t>
            </a:r>
            <a:br>
              <a:rPr lang="en-MY" dirty="0"/>
            </a:br>
            <a:r>
              <a:rPr lang="en-MY" dirty="0"/>
              <a:t>DELETE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F1F4-8743-6E40-9B7A-B106EE69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31E4-82B8-A742-B925-219EC560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is analogous to UPDATE in SQL</a:t>
            </a:r>
          </a:p>
          <a:p>
            <a:endParaRPr lang="en-US" dirty="0"/>
          </a:p>
          <a:p>
            <a:r>
              <a:rPr lang="en-US" dirty="0"/>
              <a:t>Example: to set the surname property of all persons with name Andres to be Taylor</a:t>
            </a:r>
          </a:p>
          <a:p>
            <a:r>
              <a:rPr lang="en-MY" dirty="0"/>
              <a:t>MATCH (n { name: 'Andres' }) SET </a:t>
            </a:r>
            <a:r>
              <a:rPr lang="en-MY" dirty="0" err="1"/>
              <a:t>n.surname</a:t>
            </a:r>
            <a:r>
              <a:rPr lang="en-MY" dirty="0"/>
              <a:t> = 'Taylor’</a:t>
            </a:r>
          </a:p>
          <a:p>
            <a:endParaRPr lang="en-MY" dirty="0"/>
          </a:p>
          <a:p>
            <a:r>
              <a:rPr lang="en-MY" dirty="0"/>
              <a:t>Example: to set the label German on all persons with name Stefan</a:t>
            </a:r>
          </a:p>
          <a:p>
            <a:r>
              <a:rPr lang="en-MY" dirty="0"/>
              <a:t>MATCH (n { name: 'Stefan' }) SET </a:t>
            </a:r>
            <a:r>
              <a:rPr lang="en-MY" dirty="0" err="1"/>
              <a:t>n:German</a:t>
            </a:r>
            <a:endParaRPr lang="en-MY" dirty="0"/>
          </a:p>
          <a:p>
            <a:endParaRPr lang="en-MY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AB2C4-6AA2-7541-A230-F5FCBC0B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06AC-6C11-5D47-ACB7-EAF0EA5F1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have free renewable access to an application sandbox after registering through</a:t>
            </a:r>
            <a:br>
              <a:rPr lang="en-US" dirty="0"/>
            </a:br>
            <a:r>
              <a:rPr lang="en-US" dirty="0">
                <a:hlinkClick r:id="rId2"/>
              </a:rPr>
              <a:t>https://neo4j.com/sandbox-v2/</a:t>
            </a:r>
            <a:endParaRPr lang="en-US" dirty="0"/>
          </a:p>
          <a:p>
            <a:r>
              <a:rPr lang="en-US" dirty="0"/>
              <a:t>The sandbox offers tutorials and examples to master Neo4j using a browser interface</a:t>
            </a:r>
          </a:p>
        </p:txBody>
      </p:sp>
    </p:spTree>
    <p:extLst>
      <p:ext uri="{BB962C8B-B14F-4D97-AF65-F5344CB8AC3E}">
        <p14:creationId xmlns:p14="http://schemas.microsoft.com/office/powerpoint/2010/main" val="135339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E1E9-FBA0-8141-AE88-19E1A4B4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B9C7-DBF5-9348-8C33-F6D4D755E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33096"/>
            <a:ext cx="9613861" cy="1737428"/>
          </a:xfrm>
        </p:spPr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Giraph</a:t>
            </a:r>
            <a:r>
              <a:rPr lang="en-US" dirty="0"/>
              <a:t> (distributed processing of large graphs)</a:t>
            </a:r>
          </a:p>
          <a:p>
            <a:r>
              <a:rPr lang="en-US" dirty="0"/>
              <a:t>Spark </a:t>
            </a:r>
            <a:r>
              <a:rPr lang="en-US" dirty="0" err="1"/>
              <a:t>GraphX</a:t>
            </a:r>
            <a:r>
              <a:rPr lang="en-US" dirty="0"/>
              <a:t> (distributed processing of large graphs, applies Google’s </a:t>
            </a:r>
            <a:r>
              <a:rPr lang="en-US" dirty="0" err="1"/>
              <a:t>Pregel</a:t>
            </a:r>
            <a:r>
              <a:rPr lang="en-US" dirty="0"/>
              <a:t> programming model)</a:t>
            </a:r>
          </a:p>
          <a:p>
            <a:r>
              <a:rPr lang="en-US" dirty="0"/>
              <a:t>Python </a:t>
            </a:r>
            <a:r>
              <a:rPr lang="en-US" dirty="0" err="1"/>
              <a:t>NetworkX</a:t>
            </a:r>
            <a:r>
              <a:rPr lang="en-US" dirty="0"/>
              <a:t> library (single cluster)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61168-B306-AC4E-AE84-F92CA6D2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078046"/>
            <a:ext cx="3139586" cy="3779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35DF5-4F34-FC40-909D-50B1B1F19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4284225"/>
            <a:ext cx="6478125" cy="22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B2CE8-2E3C-9340-8527-B712DDDF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D7C4-C1A5-8440-B0CA-33BB33D6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Gephi</a:t>
            </a:r>
            <a:r>
              <a:rPr lang="en-US" dirty="0"/>
              <a:t> (free)</a:t>
            </a:r>
          </a:p>
          <a:p>
            <a:endParaRPr lang="en-US" dirty="0"/>
          </a:p>
          <a:p>
            <a:r>
              <a:rPr lang="en-US" dirty="0"/>
              <a:t>Allows the visualization of networks </a:t>
            </a:r>
          </a:p>
          <a:p>
            <a:r>
              <a:rPr lang="en-US" dirty="0"/>
              <a:t>Provide visual layouts of networks</a:t>
            </a:r>
          </a:p>
          <a:p>
            <a:r>
              <a:rPr lang="en-US" dirty="0"/>
              <a:t>Size and color vertices and edges according to measures such as centrality</a:t>
            </a:r>
          </a:p>
          <a:p>
            <a:r>
              <a:rPr lang="en-US" dirty="0"/>
              <a:t>Partition vertices according to their communities</a:t>
            </a:r>
          </a:p>
          <a:p>
            <a:r>
              <a:rPr lang="en-US" dirty="0"/>
              <a:t>To run large graphs on your computer the requirements are at</a:t>
            </a:r>
            <a:br>
              <a:rPr lang="en-US" dirty="0"/>
            </a:br>
            <a:r>
              <a:rPr lang="en-US" dirty="0">
                <a:hlinkClick r:id="rId2"/>
              </a:rPr>
              <a:t>https://gephi.org/users/requirements/</a:t>
            </a:r>
            <a:endParaRPr lang="en-US" dirty="0"/>
          </a:p>
          <a:p>
            <a:r>
              <a:rPr lang="en-US" dirty="0"/>
              <a:t>Software available for free at </a:t>
            </a:r>
            <a:r>
              <a:rPr lang="en-US" dirty="0">
                <a:hlinkClick r:id="rId3"/>
              </a:rPr>
              <a:t>https://gephi.org/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745C0-A19D-4F4F-A0BB-FCF738BA6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719" y="2336873"/>
            <a:ext cx="1905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4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9ADE-5AE6-4D44-8184-937F9113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52A51-1ADB-2E4C-95EF-52E361A5F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graph: every vertex is adjacent to every other vertex</a:t>
            </a:r>
          </a:p>
          <a:p>
            <a:pPr lvl="1"/>
            <a:r>
              <a:rPr lang="en-US" dirty="0"/>
              <a:t>The most edge-populated graph possible</a:t>
            </a:r>
          </a:p>
          <a:p>
            <a:r>
              <a:rPr lang="en-US" dirty="0"/>
              <a:t>Simple cycle: a path that starts and ends at the same vertex, does not repeat any other vertex or any edge </a:t>
            </a:r>
          </a:p>
          <a:p>
            <a:r>
              <a:rPr lang="en-US" dirty="0"/>
              <a:t>Tree: a graph with no cycles</a:t>
            </a:r>
          </a:p>
          <a:p>
            <a:pPr lvl="1"/>
            <a:r>
              <a:rPr lang="en-US" dirty="0"/>
              <a:t>Spanning tree is a connected tree</a:t>
            </a:r>
          </a:p>
          <a:p>
            <a:pPr lvl="1"/>
            <a:r>
              <a:rPr lang="en-US" dirty="0"/>
              <a:t>Minimum Spanning Tree problem can be solved with </a:t>
            </a:r>
            <a:r>
              <a:rPr lang="en-US" dirty="0" err="1"/>
              <a:t>Kruskal’s</a:t>
            </a:r>
            <a:r>
              <a:rPr lang="en-US" dirty="0"/>
              <a:t> or Prim’s algorithm</a:t>
            </a:r>
          </a:p>
          <a:p>
            <a:r>
              <a:rPr lang="en-US" dirty="0"/>
              <a:t>Star graph: hub and spoke model</a:t>
            </a:r>
          </a:p>
        </p:txBody>
      </p:sp>
    </p:spTree>
    <p:extLst>
      <p:ext uri="{BB962C8B-B14F-4D97-AF65-F5344CB8AC3E}">
        <p14:creationId xmlns:p14="http://schemas.microsoft.com/office/powerpoint/2010/main" val="200108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D4C2-EC81-4B4D-988C-3877A55FF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043EC-34C6-5647-B138-704481865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512316"/>
          </a:xfrm>
        </p:spPr>
        <p:txBody>
          <a:bodyPr/>
          <a:lstStyle/>
          <a:p>
            <a:r>
              <a:rPr lang="en-US" dirty="0"/>
              <a:t>Some graphs are bipartite</a:t>
            </a:r>
          </a:p>
          <a:p>
            <a:r>
              <a:rPr lang="en-US" dirty="0"/>
              <a:t>Bipartite graphs have vertices partitioned into two parts</a:t>
            </a:r>
          </a:p>
          <a:p>
            <a:r>
              <a:rPr lang="en-US" dirty="0"/>
              <a:t>There are no edges within the same part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02C4BB-E0A4-A44A-BAD8-7847A5143273}"/>
              </a:ext>
            </a:extLst>
          </p:cNvPr>
          <p:cNvGrpSpPr/>
          <p:nvPr/>
        </p:nvGrpSpPr>
        <p:grpSpPr>
          <a:xfrm>
            <a:off x="8604069" y="3361509"/>
            <a:ext cx="2838994" cy="2105421"/>
            <a:chOff x="8604069" y="3361509"/>
            <a:chExt cx="2838994" cy="210542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7A5DDA-CD5E-DB4A-B318-4F62F00383B4}"/>
                </a:ext>
              </a:extLst>
            </p:cNvPr>
            <p:cNvCxnSpPr>
              <a:cxnSpLocks/>
            </p:cNvCxnSpPr>
            <p:nvPr/>
          </p:nvCxnSpPr>
          <p:spPr>
            <a:xfrm>
              <a:off x="10807196" y="3723189"/>
              <a:ext cx="252000" cy="1412816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4D1B28C-947D-9142-8EC8-BE86D71FF739}"/>
                </a:ext>
              </a:extLst>
            </p:cNvPr>
            <p:cNvCxnSpPr>
              <a:cxnSpLocks/>
            </p:cNvCxnSpPr>
            <p:nvPr/>
          </p:nvCxnSpPr>
          <p:spPr>
            <a:xfrm>
              <a:off x="9313675" y="3749689"/>
              <a:ext cx="1745520" cy="1386316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923BD1-3EA8-354B-B34D-328A2D05B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0436" y="3723189"/>
              <a:ext cx="746761" cy="1412816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B4E698F-BA56-6340-BEFC-A337DDDBF8FF}"/>
                </a:ext>
              </a:extLst>
            </p:cNvPr>
            <p:cNvCxnSpPr>
              <a:cxnSpLocks/>
            </p:cNvCxnSpPr>
            <p:nvPr/>
          </p:nvCxnSpPr>
          <p:spPr>
            <a:xfrm>
              <a:off x="9313674" y="3749689"/>
              <a:ext cx="746761" cy="1386316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186427-4534-E94A-A58F-4607256E5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1675" y="3723189"/>
              <a:ext cx="1745520" cy="1412816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5330E78-C1E2-104C-B80B-450B6AA0E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1676" y="3749689"/>
              <a:ext cx="252000" cy="1386316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BA709E5-E2D3-1647-A243-C1212C583BE6}"/>
                </a:ext>
              </a:extLst>
            </p:cNvPr>
            <p:cNvSpPr/>
            <p:nvPr/>
          </p:nvSpPr>
          <p:spPr>
            <a:xfrm>
              <a:off x="9187676" y="362368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3DD34C-DA67-674A-A058-97CDD10AEAA9}"/>
                </a:ext>
              </a:extLst>
            </p:cNvPr>
            <p:cNvSpPr/>
            <p:nvPr/>
          </p:nvSpPr>
          <p:spPr>
            <a:xfrm>
              <a:off x="10681196" y="359718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A9FE30-4796-6E40-A600-9FF196F04487}"/>
                </a:ext>
              </a:extLst>
            </p:cNvPr>
            <p:cNvSpPr/>
            <p:nvPr/>
          </p:nvSpPr>
          <p:spPr>
            <a:xfrm>
              <a:off x="8935676" y="501000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E04A82-3553-494B-9375-AE60B9E77406}"/>
                </a:ext>
              </a:extLst>
            </p:cNvPr>
            <p:cNvSpPr/>
            <p:nvPr/>
          </p:nvSpPr>
          <p:spPr>
            <a:xfrm>
              <a:off x="9934436" y="501000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433ACEC-ACD5-594D-96C1-1864330AEACC}"/>
                </a:ext>
              </a:extLst>
            </p:cNvPr>
            <p:cNvSpPr/>
            <p:nvPr/>
          </p:nvSpPr>
          <p:spPr>
            <a:xfrm>
              <a:off x="10933196" y="501000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BA1A123-E2C0-D94B-A995-1427F171915C}"/>
                </a:ext>
              </a:extLst>
            </p:cNvPr>
            <p:cNvSpPr/>
            <p:nvPr/>
          </p:nvSpPr>
          <p:spPr>
            <a:xfrm>
              <a:off x="8604069" y="3361509"/>
              <a:ext cx="2838994" cy="661851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3862003-B6F0-5743-A6EA-55CDF50523C2}"/>
                </a:ext>
              </a:extLst>
            </p:cNvPr>
            <p:cNvSpPr/>
            <p:nvPr/>
          </p:nvSpPr>
          <p:spPr>
            <a:xfrm>
              <a:off x="8604069" y="4805079"/>
              <a:ext cx="2838994" cy="661851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1B6AF43-1252-A14F-BF32-E6ED021B3305}"/>
              </a:ext>
            </a:extLst>
          </p:cNvPr>
          <p:cNvSpPr txBox="1">
            <a:spLocks/>
          </p:cNvSpPr>
          <p:nvPr/>
        </p:nvSpPr>
        <p:spPr>
          <a:xfrm>
            <a:off x="680321" y="3914051"/>
            <a:ext cx="7997487" cy="244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Bipartite graphs can be applied for “matchmaking”</a:t>
            </a:r>
          </a:p>
          <a:p>
            <a:pPr lvl="1"/>
            <a:r>
              <a:rPr lang="en-US" dirty="0"/>
              <a:t>Graph matching</a:t>
            </a:r>
          </a:p>
          <a:p>
            <a:r>
              <a:rPr lang="en-US" dirty="0"/>
              <a:t>The two parts can be:</a:t>
            </a:r>
          </a:p>
          <a:p>
            <a:pPr lvl="1"/>
            <a:r>
              <a:rPr lang="en-US" dirty="0"/>
              <a:t>Different genders</a:t>
            </a:r>
          </a:p>
          <a:p>
            <a:pPr lvl="1"/>
            <a:r>
              <a:rPr lang="en-US" dirty="0"/>
              <a:t>Customers and products (links representing purchases)</a:t>
            </a:r>
          </a:p>
          <a:p>
            <a:pPr lvl="1"/>
            <a:r>
              <a:rPr lang="en-US" dirty="0"/>
              <a:t>Objects and properties (links meaning objects have property)</a:t>
            </a:r>
          </a:p>
        </p:txBody>
      </p:sp>
    </p:spTree>
    <p:extLst>
      <p:ext uri="{BB962C8B-B14F-4D97-AF65-F5344CB8AC3E}">
        <p14:creationId xmlns:p14="http://schemas.microsoft.com/office/powerpoint/2010/main" val="93286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5673-750F-594B-8939-39549E82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in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AA129-0E62-0741-8CB2-478910BDF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38099"/>
          </a:xfrm>
        </p:spPr>
        <p:txBody>
          <a:bodyPr>
            <a:normAutofit/>
          </a:bodyPr>
          <a:lstStyle/>
          <a:p>
            <a:r>
              <a:rPr lang="en-US" dirty="0"/>
              <a:t>Graphs in real world can be studied as complex systems</a:t>
            </a:r>
          </a:p>
          <a:p>
            <a:r>
              <a:rPr lang="en-US" dirty="0"/>
              <a:t>The study of complex networks is called Network Science</a:t>
            </a:r>
          </a:p>
          <a:p>
            <a:r>
              <a:rPr lang="en-US" dirty="0"/>
              <a:t>The number of possible graphs grow super-exponentially with the number of vertices!</a:t>
            </a:r>
          </a:p>
          <a:p>
            <a:r>
              <a:rPr lang="en-US" dirty="0"/>
              <a:t>Common types of real-world networks include:</a:t>
            </a:r>
          </a:p>
          <a:p>
            <a:pPr lvl="1"/>
            <a:r>
              <a:rPr lang="en-US" dirty="0"/>
              <a:t>Information technology networks</a:t>
            </a:r>
          </a:p>
          <a:p>
            <a:pPr lvl="1"/>
            <a:r>
              <a:rPr lang="en-US" dirty="0"/>
              <a:t>Semantic networks</a:t>
            </a:r>
          </a:p>
          <a:p>
            <a:pPr lvl="1"/>
            <a:r>
              <a:rPr lang="en-US" dirty="0"/>
              <a:t>Utilities and transportation networks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Biological 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344B-D424-3247-A67B-1B0B3012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73192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CC095-F940-1547-BA12-02635C9D1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2" y="603253"/>
            <a:ext cx="6617841" cy="5493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655DF3-192A-D94B-A24A-6B20D645B6C0}"/>
              </a:ext>
            </a:extLst>
          </p:cNvPr>
          <p:cNvSpPr txBox="1"/>
          <p:nvPr/>
        </p:nvSpPr>
        <p:spPr>
          <a:xfrm>
            <a:off x="783771" y="880586"/>
            <a:ext cx="19127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Knowledge</a:t>
            </a:r>
          </a:p>
          <a:p>
            <a:r>
              <a:rPr lang="en-US" sz="2800" dirty="0"/>
              <a:t>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2C609-6CD7-6C4D-906F-961BDDD5AE0B}"/>
              </a:ext>
            </a:extLst>
          </p:cNvPr>
          <p:cNvSpPr txBox="1"/>
          <p:nvPr/>
        </p:nvSpPr>
        <p:spPr>
          <a:xfrm>
            <a:off x="783771" y="6096579"/>
            <a:ext cx="838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Ambiverse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www.ambiverse.com</a:t>
            </a:r>
            <a:r>
              <a:rPr lang="en-US" dirty="0"/>
              <a:t>/knowledge-graphs-</a:t>
            </a:r>
            <a:r>
              <a:rPr lang="en-US" dirty="0" err="1"/>
              <a:t>encyclopaedias</a:t>
            </a:r>
            <a:r>
              <a:rPr lang="en-US" dirty="0"/>
              <a:t>-for-machines/</a:t>
            </a:r>
          </a:p>
        </p:txBody>
      </p:sp>
    </p:spTree>
    <p:extLst>
      <p:ext uri="{BB962C8B-B14F-4D97-AF65-F5344CB8AC3E}">
        <p14:creationId xmlns:p14="http://schemas.microsoft.com/office/powerpoint/2010/main" val="174959127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{EC502189-266F-D243-80C4-AA07489621D3}tf10001057</Template>
  <TotalTime>1232</TotalTime>
  <Words>2178</Words>
  <Application>Microsoft Macintosh PowerPoint</Application>
  <PresentationFormat>Widescreen</PresentationFormat>
  <Paragraphs>409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Cambria Math</vt:lpstr>
      <vt:lpstr>Trebuchet MS</vt:lpstr>
      <vt:lpstr>Berlin</vt:lpstr>
      <vt:lpstr>Data Star Graph Theory</vt:lpstr>
      <vt:lpstr>What are graphs</vt:lpstr>
      <vt:lpstr>Directed Graphs</vt:lpstr>
      <vt:lpstr>Weighted Graphs</vt:lpstr>
      <vt:lpstr>Examples</vt:lpstr>
      <vt:lpstr>Bipartite Graphs</vt:lpstr>
      <vt:lpstr>Graphs in the Real World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Analytics</vt:lpstr>
      <vt:lpstr>Degree of Vertices</vt:lpstr>
      <vt:lpstr>Degree of Vertices: Directed Graph</vt:lpstr>
      <vt:lpstr>Degree of Vertices: Weighted Graph</vt:lpstr>
      <vt:lpstr>Shortest Path Length</vt:lpstr>
      <vt:lpstr>Shortest Path Length</vt:lpstr>
      <vt:lpstr>Six Degrees of Separation</vt:lpstr>
      <vt:lpstr>Clustering Coefficient</vt:lpstr>
      <vt:lpstr>Strength of Weak Ties</vt:lpstr>
      <vt:lpstr>Spreading Behavior</vt:lpstr>
      <vt:lpstr>Centralities</vt:lpstr>
      <vt:lpstr>Centralities</vt:lpstr>
      <vt:lpstr>PowerPoint Presentation</vt:lpstr>
      <vt:lpstr>PageRank</vt:lpstr>
      <vt:lpstr>Preferential Attachment</vt:lpstr>
      <vt:lpstr>Preferential Attachment</vt:lpstr>
      <vt:lpstr>Communities</vt:lpstr>
      <vt:lpstr>Communities</vt:lpstr>
      <vt:lpstr>Communities</vt:lpstr>
      <vt:lpstr>Data Structures</vt:lpstr>
      <vt:lpstr>Data Structures: Adjacency List</vt:lpstr>
      <vt:lpstr>Data Structures: Adjacency Matrix</vt:lpstr>
      <vt:lpstr>Technologies</vt:lpstr>
      <vt:lpstr>Graph Storage</vt:lpstr>
      <vt:lpstr>Neo4j</vt:lpstr>
      <vt:lpstr>Cypher</vt:lpstr>
      <vt:lpstr>Cypher Queries</vt:lpstr>
      <vt:lpstr>Cypher Queries</vt:lpstr>
      <vt:lpstr>Cypher Queries</vt:lpstr>
      <vt:lpstr>Cypher Queries</vt:lpstr>
      <vt:lpstr>Neo4j Online</vt:lpstr>
      <vt:lpstr>Graph Processing</vt:lpstr>
      <vt:lpstr>Graph Visualization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Star Graph Theory</dc:title>
  <dc:creator>Tan Yee Sern</dc:creator>
  <cp:lastModifiedBy>Tan Yee Sern</cp:lastModifiedBy>
  <cp:revision>83</cp:revision>
  <dcterms:created xsi:type="dcterms:W3CDTF">2018-03-09T01:21:15Z</dcterms:created>
  <dcterms:modified xsi:type="dcterms:W3CDTF">2018-03-28T03:46:22Z</dcterms:modified>
</cp:coreProperties>
</file>